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79" r:id="rId3"/>
    <p:sldId id="287" r:id="rId4"/>
    <p:sldId id="292" r:id="rId5"/>
    <p:sldId id="288" r:id="rId6"/>
    <p:sldId id="293" r:id="rId7"/>
    <p:sldId id="298" r:id="rId8"/>
    <p:sldId id="297" r:id="rId9"/>
    <p:sldId id="299" r:id="rId10"/>
    <p:sldId id="300" r:id="rId11"/>
    <p:sldId id="305" r:id="rId12"/>
    <p:sldId id="312" r:id="rId13"/>
    <p:sldId id="289" r:id="rId14"/>
    <p:sldId id="303" r:id="rId15"/>
    <p:sldId id="294" r:id="rId16"/>
    <p:sldId id="301" r:id="rId17"/>
    <p:sldId id="304" r:id="rId18"/>
    <p:sldId id="302" r:id="rId19"/>
    <p:sldId id="306" r:id="rId20"/>
    <p:sldId id="307" r:id="rId21"/>
    <p:sldId id="308" r:id="rId22"/>
    <p:sldId id="313" r:id="rId23"/>
    <p:sldId id="314" r:id="rId24"/>
    <p:sldId id="309" r:id="rId25"/>
    <p:sldId id="315" r:id="rId26"/>
    <p:sldId id="316" r:id="rId27"/>
    <p:sldId id="317" r:id="rId28"/>
    <p:sldId id="319" r:id="rId29"/>
    <p:sldId id="291" r:id="rId30"/>
    <p:sldId id="278" r:id="rId31"/>
    <p:sldId id="310" r:id="rId32"/>
  </p:sldIdLst>
  <p:sldSz cx="12192000" cy="6858000"/>
  <p:notesSz cx="6858000" cy="9144000"/>
  <p:embeddedFontLst>
    <p:embeddedFont>
      <p:font typeface="Nanum Gothic" panose="020B0600000101010101" charset="-127"/>
      <p:regular r:id="rId34"/>
      <p:bold r:id="rId35"/>
    </p:embeddedFont>
    <p:embeddedFont>
      <p:font typeface="PureunJeonnam" panose="020B0503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B62"/>
    <a:srgbClr val="424344"/>
    <a:srgbClr val="5FD1D3"/>
    <a:srgbClr val="467391"/>
    <a:srgbClr val="2D2E2F"/>
    <a:srgbClr val="579D9B"/>
    <a:srgbClr val="F6C160"/>
    <a:srgbClr val="F6C35F"/>
    <a:srgbClr val="EE8CB7"/>
    <a:srgbClr val="EB5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0"/>
    <p:restoredTop sz="85316" autoAdjust="0"/>
  </p:normalViewPr>
  <p:slideViewPr>
    <p:cSldViewPr snapToGrid="0" snapToObjects="1">
      <p:cViewPr varScale="1">
        <p:scale>
          <a:sx n="73" d="100"/>
          <a:sy n="73" d="100"/>
        </p:scale>
        <p:origin x="1195" y="72"/>
      </p:cViewPr>
      <p:guideLst/>
    </p:cSldViewPr>
  </p:slideViewPr>
  <p:outlineViewPr>
    <p:cViewPr>
      <p:scale>
        <a:sx n="45" d="100"/>
        <a:sy n="4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49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33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처음엔 개개인들을 예측해서 팀 능력으로 합산하여 예측하려고 했으나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우리가 가지고 있는 데이터를 최대한 잘 활용하기 위해서</a:t>
            </a:r>
            <a:endParaRPr kumimoji="1" lang="en-US" altLang="ko-KR" dirty="0"/>
          </a:p>
          <a:p>
            <a:r>
              <a:rPr kumimoji="1" lang="ko-KR" altLang="en-US" dirty="0"/>
              <a:t>팀 전체로 하는 예측도 시도해보고 둘 중에 나은 것으로 최종선택하기로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7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701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0503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176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연봉이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원이기 때문에 </a:t>
            </a:r>
            <a:r>
              <a:rPr kumimoji="1" lang="en-US" altLang="ko-KR" dirty="0" err="1"/>
              <a:t>NaN</a:t>
            </a:r>
            <a:r>
              <a:rPr kumimoji="1" lang="en-US" altLang="ko-KR" dirty="0"/>
              <a:t>=0</a:t>
            </a:r>
            <a:r>
              <a:rPr kumimoji="1" lang="ko-KR" altLang="en-US" dirty="0"/>
              <a:t>으로 처리하면 될 듯하다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33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38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5552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29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145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높은 상관관계를 가지는 변수들 중 어떤 변수를 선택할지는 아직 미정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196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426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선택된 설명변수들의 </a:t>
            </a:r>
            <a:r>
              <a:rPr kumimoji="1" lang="en-US" altLang="ko-KR" dirty="0"/>
              <a:t>density plot</a:t>
            </a:r>
            <a:r>
              <a:rPr kumimoji="1" lang="ko-KR" altLang="en-US" dirty="0"/>
              <a:t>을 그려 </a:t>
            </a:r>
            <a:r>
              <a:rPr kumimoji="1" lang="en-US" altLang="ko-KR" dirty="0"/>
              <a:t>skewness</a:t>
            </a:r>
            <a:r>
              <a:rPr kumimoji="1" lang="ko-KR" altLang="en-US" dirty="0"/>
              <a:t>의 정도를 </a:t>
            </a:r>
            <a:r>
              <a:rPr kumimoji="1" lang="ko-KR" altLang="en-US" dirty="0" err="1"/>
              <a:t>가늠해봄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Skewness </a:t>
            </a:r>
            <a:r>
              <a:rPr kumimoji="1" lang="ko-KR" altLang="en-US" dirty="0"/>
              <a:t>수치를 직접 구하여 그 값이</a:t>
            </a:r>
            <a:r>
              <a:rPr kumimoji="1" lang="en-US" altLang="ko-KR" dirty="0"/>
              <a:t>-2 </a:t>
            </a:r>
            <a:r>
              <a:rPr kumimoji="1" lang="ko-KR" altLang="en-US" dirty="0"/>
              <a:t>이하이거나 </a:t>
            </a:r>
            <a:r>
              <a:rPr kumimoji="1" lang="en-US" altLang="ko-KR" dirty="0"/>
              <a:t>+2 </a:t>
            </a:r>
            <a:r>
              <a:rPr kumimoji="1" lang="ko-KR" altLang="en-US" dirty="0"/>
              <a:t>이상이면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을 시도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084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Skewness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2.15 </a:t>
            </a:r>
            <a:r>
              <a:rPr kumimoji="1" lang="ko-KR" altLang="en-US" dirty="0"/>
              <a:t>정도 되는 </a:t>
            </a:r>
            <a:r>
              <a:rPr kumimoji="1" lang="en-US" altLang="ko-KR" dirty="0"/>
              <a:t>H2 </a:t>
            </a:r>
            <a:r>
              <a:rPr kumimoji="1" lang="ko-KR" altLang="en-US" dirty="0"/>
              <a:t>변수</a:t>
            </a:r>
            <a:r>
              <a:rPr kumimoji="1" lang="en-US" altLang="ko-KR" dirty="0"/>
              <a:t>!</a:t>
            </a:r>
          </a:p>
          <a:p>
            <a:r>
              <a:rPr kumimoji="1" lang="en-US" altLang="ko-KR" dirty="0"/>
              <a:t>Right skewed 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log transformation</a:t>
            </a:r>
            <a:r>
              <a:rPr kumimoji="1" lang="ko-KR" altLang="en-US" dirty="0"/>
              <a:t>을 시도했으나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결과 양봉분포가 나옴</a:t>
            </a:r>
            <a:endParaRPr kumimoji="1" lang="en-US" altLang="ko-KR" dirty="0"/>
          </a:p>
          <a:p>
            <a:r>
              <a:rPr kumimoji="1" lang="ko-KR" altLang="en-US" dirty="0"/>
              <a:t>어떻게 처리하면 좋을지 몰라서 일단 보류</a:t>
            </a:r>
            <a:r>
              <a:rPr kumimoji="1" lang="en-US" altLang="ko-KR" dirty="0"/>
              <a:t>…</a:t>
            </a:r>
          </a:p>
          <a:p>
            <a:r>
              <a:rPr kumimoji="1" lang="en-US" altLang="ko-KR" dirty="0"/>
              <a:t>Skewness</a:t>
            </a:r>
            <a:r>
              <a:rPr kumimoji="1" lang="ko-KR" altLang="en-US" dirty="0"/>
              <a:t>가 높은 다른 변수들도 모두 마찬가지로 변환하면 양봉 분포가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869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007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마찬가지로 양봉분포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443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앞의 경우들과 마찬가지로 </a:t>
            </a:r>
            <a:r>
              <a:rPr kumimoji="1" lang="ko-KR" altLang="en-US" dirty="0" err="1"/>
              <a:t>양봉분포이므로</a:t>
            </a:r>
            <a:r>
              <a:rPr kumimoji="1" lang="ko-KR" altLang="en-US" dirty="0"/>
              <a:t> 따로 그림을 넣지는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9456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620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85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6575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41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228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923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21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79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7924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43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16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2020-08-08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2431115" y="2573989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2020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빅콘테스트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데이터분석 분야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퓨처스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리그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야구 데이터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2431115" y="3884533"/>
            <a:ext cx="5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권혁 김내히 임선우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조유림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홍익선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2417413" y="2988936"/>
            <a:ext cx="9309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20-SUMMER ESC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데이터 분석 중간발표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7E598B-521E-4D59-B539-D33D9EE3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5" y="2094543"/>
            <a:ext cx="2091230" cy="24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9746B-6A45-4A3B-90B1-007732FE9338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분석 관점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019CD-779C-4667-86D8-55784639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달 7">
            <a:extLst>
              <a:ext uri="{FF2B5EF4-FFF2-40B4-BE49-F238E27FC236}">
                <a16:creationId xmlns:a16="http://schemas.microsoft.com/office/drawing/2014/main" id="{3DDDF47C-34A3-4D25-A76D-240BD647D03A}"/>
              </a:ext>
            </a:extLst>
          </p:cNvPr>
          <p:cNvSpPr/>
          <p:nvPr/>
        </p:nvSpPr>
        <p:spPr>
          <a:xfrm>
            <a:off x="7084702" y="1643815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1E0254-994E-4DD0-AA1D-16625E9C6864}"/>
              </a:ext>
            </a:extLst>
          </p:cNvPr>
          <p:cNvSpPr/>
          <p:nvPr/>
        </p:nvSpPr>
        <p:spPr>
          <a:xfrm>
            <a:off x="7282057" y="1720376"/>
            <a:ext cx="2819039" cy="2819039"/>
          </a:xfrm>
          <a:prstGeom prst="ellipse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7626-EEAF-4262-AC80-1BE222C4AEF0}"/>
              </a:ext>
            </a:extLst>
          </p:cNvPr>
          <p:cNvSpPr txBox="1"/>
          <p:nvPr/>
        </p:nvSpPr>
        <p:spPr>
          <a:xfrm>
            <a:off x="5546937" y="2795116"/>
            <a:ext cx="108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579D9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vs</a:t>
            </a:r>
            <a:endParaRPr kumimoji="1" lang="ko-KR" altLang="en-US" sz="2800" dirty="0">
              <a:solidFill>
                <a:srgbClr val="579D9B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9FE54E0F-2D5F-4B37-B6A5-80B92D4B2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4593"/>
          <a:stretch/>
        </p:blipFill>
        <p:spPr>
          <a:xfrm>
            <a:off x="8013883" y="2450245"/>
            <a:ext cx="1355386" cy="1350527"/>
          </a:xfrm>
          <a:prstGeom prst="rect">
            <a:avLst/>
          </a:prstGeom>
        </p:spPr>
      </p:pic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E2F58026-1E22-4792-B776-43E65FFCEE8F}"/>
              </a:ext>
            </a:extLst>
          </p:cNvPr>
          <p:cNvSpPr/>
          <p:nvPr/>
        </p:nvSpPr>
        <p:spPr>
          <a:xfrm>
            <a:off x="8064815" y="152791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D2E2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숲</a:t>
            </a:r>
            <a:endParaRPr lang="en-US" altLang="ko-KR" b="1" dirty="0">
              <a:solidFill>
                <a:srgbClr val="2D2E2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787807E-4828-4512-9832-A98C0064CF9A}"/>
              </a:ext>
            </a:extLst>
          </p:cNvPr>
          <p:cNvSpPr/>
          <p:nvPr/>
        </p:nvSpPr>
        <p:spPr>
          <a:xfrm>
            <a:off x="6631692" y="499449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05E8F1-5D7F-4D60-A968-5E45C23A2D3F}"/>
              </a:ext>
            </a:extLst>
          </p:cNvPr>
          <p:cNvSpPr txBox="1"/>
          <p:nvPr/>
        </p:nvSpPr>
        <p:spPr>
          <a:xfrm>
            <a:off x="6932370" y="4904560"/>
            <a:ext cx="40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개별 선수의 능력은 소속 팀으로부터 영향을 받은 것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A2B91CC-1749-4E58-A841-43EE881F4913}"/>
              </a:ext>
            </a:extLst>
          </p:cNvPr>
          <p:cNvSpPr/>
          <p:nvPr/>
        </p:nvSpPr>
        <p:spPr>
          <a:xfrm>
            <a:off x="6631692" y="53243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57EED-C3C8-4053-9F86-A3025F6EDF64}"/>
              </a:ext>
            </a:extLst>
          </p:cNvPr>
          <p:cNvSpPr txBox="1"/>
          <p:nvPr/>
        </p:nvSpPr>
        <p:spPr>
          <a:xfrm>
            <a:off x="6932369" y="5234420"/>
            <a:ext cx="335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처음부터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변수로 팀별 설명변수를 두고 한번에 팀별 승률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예측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6FE25-327C-4B88-AFC8-162097BD4CA4}"/>
              </a:ext>
            </a:extLst>
          </p:cNvPr>
          <p:cNvSpPr/>
          <p:nvPr/>
        </p:nvSpPr>
        <p:spPr>
          <a:xfrm>
            <a:off x="-121920" y="-118497"/>
            <a:ext cx="12435840" cy="7366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달 4">
            <a:extLst>
              <a:ext uri="{FF2B5EF4-FFF2-40B4-BE49-F238E27FC236}">
                <a16:creationId xmlns:a16="http://schemas.microsoft.com/office/drawing/2014/main" id="{9D3CFEAC-072F-4026-87D9-C4BE0B1001EB}"/>
              </a:ext>
            </a:extLst>
          </p:cNvPr>
          <p:cNvSpPr/>
          <p:nvPr/>
        </p:nvSpPr>
        <p:spPr>
          <a:xfrm>
            <a:off x="2090906" y="1689303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D6D612-44A8-4BEF-A820-655442242E7E}"/>
              </a:ext>
            </a:extLst>
          </p:cNvPr>
          <p:cNvSpPr/>
          <p:nvPr/>
        </p:nvSpPr>
        <p:spPr>
          <a:xfrm>
            <a:off x="2288261" y="1765864"/>
            <a:ext cx="2819039" cy="2819039"/>
          </a:xfrm>
          <a:prstGeom prst="ellipse">
            <a:avLst/>
          </a:prstGeom>
          <a:solidFill>
            <a:srgbClr val="4673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0967B14A-1AAB-4FA2-949B-E50D20FA7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7438"/>
          <a:stretch/>
        </p:blipFill>
        <p:spPr>
          <a:xfrm>
            <a:off x="2900990" y="2295970"/>
            <a:ext cx="1593580" cy="1644621"/>
          </a:xfrm>
          <a:prstGeom prst="rect">
            <a:avLst/>
          </a:prstGeom>
        </p:spPr>
      </p:pic>
      <p:sp>
        <p:nvSpPr>
          <p:cNvPr id="28" name="사각형: 둥근 모서리 5">
            <a:extLst>
              <a:ext uri="{FF2B5EF4-FFF2-40B4-BE49-F238E27FC236}">
                <a16:creationId xmlns:a16="http://schemas.microsoft.com/office/drawing/2014/main" id="{A912FE93-5ED1-491B-9E1E-6E4E3504EE6B}"/>
              </a:ext>
            </a:extLst>
          </p:cNvPr>
          <p:cNvSpPr/>
          <p:nvPr/>
        </p:nvSpPr>
        <p:spPr>
          <a:xfrm>
            <a:off x="3074351" y="152657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나무</a:t>
            </a:r>
            <a:endParaRPr lang="en-US" altLang="ko-KR" b="1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C408819-8D4D-4D8D-B244-CCF6D0BB7271}"/>
              </a:ext>
            </a:extLst>
          </p:cNvPr>
          <p:cNvSpPr/>
          <p:nvPr/>
        </p:nvSpPr>
        <p:spPr>
          <a:xfrm>
            <a:off x="1600749" y="49931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A359D2-9CD7-4D30-9FFA-722DAABAA98C}"/>
              </a:ext>
            </a:extLst>
          </p:cNvPr>
          <p:cNvSpPr txBox="1"/>
          <p:nvPr/>
        </p:nvSpPr>
        <p:spPr>
          <a:xfrm>
            <a:off x="1901427" y="4903220"/>
            <a:ext cx="304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팀의 능력은 곧 선수 개개인 능력의 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C9CCB90-4C8D-4862-8930-B34964C5A58B}"/>
              </a:ext>
            </a:extLst>
          </p:cNvPr>
          <p:cNvSpPr/>
          <p:nvPr/>
        </p:nvSpPr>
        <p:spPr>
          <a:xfrm>
            <a:off x="1600749" y="532301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D4C12B-F80B-4BBA-ADA1-8834F4D70C67}"/>
              </a:ext>
            </a:extLst>
          </p:cNvPr>
          <p:cNvSpPr txBox="1"/>
          <p:nvPr/>
        </p:nvSpPr>
        <p:spPr>
          <a:xfrm>
            <a:off x="1901426" y="5233080"/>
            <a:ext cx="419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팀별 성적이 아닌 선수 각각의 득점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등을 따로 예측한 뒤 소속 팀별로 합산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49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9746B-6A45-4A3B-90B1-007732FE9338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분석 관점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019CD-779C-4667-86D8-55784639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4A2699-E7C7-4A81-A68A-FE942006A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87" y="2376706"/>
            <a:ext cx="5143505" cy="23309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2F2B10-5A02-4470-A4AE-95DBCE7A71C5}"/>
              </a:ext>
            </a:extLst>
          </p:cNvPr>
          <p:cNvSpPr/>
          <p:nvPr/>
        </p:nvSpPr>
        <p:spPr>
          <a:xfrm>
            <a:off x="860168" y="503897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0756B-CCC7-43CE-A5EA-45587D3585BD}"/>
              </a:ext>
            </a:extLst>
          </p:cNvPr>
          <p:cNvSpPr txBox="1"/>
          <p:nvPr/>
        </p:nvSpPr>
        <p:spPr>
          <a:xfrm>
            <a:off x="1151967" y="4931282"/>
            <a:ext cx="419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개개인의 성적은 비교적 변동성이 적음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D32A9-C105-47D7-9F63-921034B326F8}"/>
              </a:ext>
            </a:extLst>
          </p:cNvPr>
          <p:cNvSpPr txBox="1"/>
          <p:nvPr/>
        </p:nvSpPr>
        <p:spPr>
          <a:xfrm>
            <a:off x="981681" y="1889099"/>
            <a:ext cx="49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팀별 시즌 성적은 변동성이 너무 크다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90FB42-06BA-4759-B362-420EBAE14779}"/>
              </a:ext>
            </a:extLst>
          </p:cNvPr>
          <p:cNvSpPr/>
          <p:nvPr/>
        </p:nvSpPr>
        <p:spPr>
          <a:xfrm>
            <a:off x="472751" y="1889099"/>
            <a:ext cx="294374" cy="294374"/>
          </a:xfrm>
          <a:prstGeom prst="ellipse">
            <a:avLst/>
          </a:prstGeom>
          <a:solidFill>
            <a:srgbClr val="5F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F6C6F-5C60-4E05-9F56-E32D7CBE8031}"/>
              </a:ext>
            </a:extLst>
          </p:cNvPr>
          <p:cNvSpPr txBox="1"/>
          <p:nvPr/>
        </p:nvSpPr>
        <p:spPr>
          <a:xfrm>
            <a:off x="6968840" y="1894092"/>
            <a:ext cx="48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야구는 선수들 간 플레이의 독립성이 보장된다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213BF3-A5AD-4B8F-B29E-40BF48A26CB2}"/>
              </a:ext>
            </a:extLst>
          </p:cNvPr>
          <p:cNvSpPr/>
          <p:nvPr/>
        </p:nvSpPr>
        <p:spPr>
          <a:xfrm>
            <a:off x="6459910" y="1894092"/>
            <a:ext cx="294374" cy="294374"/>
          </a:xfrm>
          <a:prstGeom prst="ellipse">
            <a:avLst/>
          </a:prstGeom>
          <a:solidFill>
            <a:srgbClr val="5F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BF3E8B-4F0B-4800-9B64-E957F03169D8}"/>
              </a:ext>
            </a:extLst>
          </p:cNvPr>
          <p:cNvSpPr/>
          <p:nvPr/>
        </p:nvSpPr>
        <p:spPr>
          <a:xfrm>
            <a:off x="6846609" y="2705626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8844B-D5C6-438D-882D-6C05B514CC44}"/>
              </a:ext>
            </a:extLst>
          </p:cNvPr>
          <p:cNvSpPr txBox="1"/>
          <p:nvPr/>
        </p:nvSpPr>
        <p:spPr>
          <a:xfrm>
            <a:off x="7138407" y="2597935"/>
            <a:ext cx="4378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동료들의 성적이 개인의 성적에 미치는 영향이 작음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B40D10-A913-4EE1-A170-DFA6221EAE3A}"/>
              </a:ext>
            </a:extLst>
          </p:cNvPr>
          <p:cNvSpPr/>
          <p:nvPr/>
        </p:nvSpPr>
        <p:spPr>
          <a:xfrm>
            <a:off x="6846609" y="317815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52DE4-4E8E-4DCB-9D9B-E65C9C15FAC3}"/>
              </a:ext>
            </a:extLst>
          </p:cNvPr>
          <p:cNvSpPr txBox="1"/>
          <p:nvPr/>
        </p:nvSpPr>
        <p:spPr>
          <a:xfrm>
            <a:off x="7138406" y="3070462"/>
            <a:ext cx="458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특히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타율과 방어율은 더더욱 개인의 독립적인 퍼포먼스가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가장 큰 요인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54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9746B-6A45-4A3B-90B1-007732FE9338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분석 관점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019CD-779C-4667-86D8-55784639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5" name="달 64">
            <a:extLst>
              <a:ext uri="{FF2B5EF4-FFF2-40B4-BE49-F238E27FC236}">
                <a16:creationId xmlns:a16="http://schemas.microsoft.com/office/drawing/2014/main" id="{044A2731-17ED-4FD0-A6E8-ED9C5B2FC787}"/>
              </a:ext>
            </a:extLst>
          </p:cNvPr>
          <p:cNvSpPr/>
          <p:nvPr/>
        </p:nvSpPr>
        <p:spPr>
          <a:xfrm>
            <a:off x="2090906" y="1689303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EB0605D-0B1A-4F7D-B189-A2FAA4D6ADC1}"/>
              </a:ext>
            </a:extLst>
          </p:cNvPr>
          <p:cNvSpPr/>
          <p:nvPr/>
        </p:nvSpPr>
        <p:spPr>
          <a:xfrm>
            <a:off x="2288261" y="1765864"/>
            <a:ext cx="2819039" cy="2819039"/>
          </a:xfrm>
          <a:prstGeom prst="ellipse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9A89AA-056C-40AC-B634-6C8DEAA6F8EE}"/>
              </a:ext>
            </a:extLst>
          </p:cNvPr>
          <p:cNvSpPr txBox="1"/>
          <p:nvPr/>
        </p:nvSpPr>
        <p:spPr>
          <a:xfrm>
            <a:off x="5546937" y="2795116"/>
            <a:ext cx="108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579D9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vs</a:t>
            </a:r>
            <a:endParaRPr kumimoji="1" lang="ko-KR" altLang="en-US" sz="2800" dirty="0">
              <a:solidFill>
                <a:srgbClr val="579D9B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7" name="그래픽 76">
            <a:extLst>
              <a:ext uri="{FF2B5EF4-FFF2-40B4-BE49-F238E27FC236}">
                <a16:creationId xmlns:a16="http://schemas.microsoft.com/office/drawing/2014/main" id="{57F51CED-FF4C-42DB-A3C6-13FB2F868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438"/>
          <a:stretch/>
        </p:blipFill>
        <p:spPr>
          <a:xfrm>
            <a:off x="2900990" y="2295970"/>
            <a:ext cx="1593580" cy="1644621"/>
          </a:xfrm>
          <a:prstGeom prst="rect">
            <a:avLst/>
          </a:prstGeom>
        </p:spPr>
      </p:pic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1F6C4E10-C5EE-4761-A987-C78BBF75CB44}"/>
              </a:ext>
            </a:extLst>
          </p:cNvPr>
          <p:cNvSpPr/>
          <p:nvPr/>
        </p:nvSpPr>
        <p:spPr>
          <a:xfrm>
            <a:off x="3074351" y="152657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D2E2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나무</a:t>
            </a:r>
            <a:endParaRPr lang="en-US" altLang="ko-KR" b="1" dirty="0">
              <a:solidFill>
                <a:srgbClr val="2D2E2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C5FD79C-A436-4A30-8304-D542AB029FBE}"/>
              </a:ext>
            </a:extLst>
          </p:cNvPr>
          <p:cNvSpPr/>
          <p:nvPr/>
        </p:nvSpPr>
        <p:spPr>
          <a:xfrm>
            <a:off x="1600749" y="49931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9CD527-BB07-439B-A0B9-5929438AF848}"/>
              </a:ext>
            </a:extLst>
          </p:cNvPr>
          <p:cNvSpPr txBox="1"/>
          <p:nvPr/>
        </p:nvSpPr>
        <p:spPr>
          <a:xfrm>
            <a:off x="1901427" y="4903220"/>
            <a:ext cx="304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팀의 능력은 곧 선수 개개인 능력의 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13AAA9-3E64-4431-9589-D0C36C8EEC7F}"/>
              </a:ext>
            </a:extLst>
          </p:cNvPr>
          <p:cNvSpPr/>
          <p:nvPr/>
        </p:nvSpPr>
        <p:spPr>
          <a:xfrm>
            <a:off x="1600749" y="532301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B27C07-0AB0-42A3-9C88-218AA790FEAB}"/>
              </a:ext>
            </a:extLst>
          </p:cNvPr>
          <p:cNvSpPr txBox="1"/>
          <p:nvPr/>
        </p:nvSpPr>
        <p:spPr>
          <a:xfrm>
            <a:off x="1901426" y="5233080"/>
            <a:ext cx="419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팀별 성적이 아닌 선수 각각의 득점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등을 따로 예측한 뒤 소속 팀별로 합산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84AF73-29A7-4B05-A32C-BE3A998C7D66}"/>
              </a:ext>
            </a:extLst>
          </p:cNvPr>
          <p:cNvSpPr/>
          <p:nvPr/>
        </p:nvSpPr>
        <p:spPr>
          <a:xfrm>
            <a:off x="-121920" y="-118497"/>
            <a:ext cx="12435840" cy="7366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달 68">
            <a:extLst>
              <a:ext uri="{FF2B5EF4-FFF2-40B4-BE49-F238E27FC236}">
                <a16:creationId xmlns:a16="http://schemas.microsoft.com/office/drawing/2014/main" id="{A8B00721-C3F2-4D0B-A7E6-43423A6B5079}"/>
              </a:ext>
            </a:extLst>
          </p:cNvPr>
          <p:cNvSpPr/>
          <p:nvPr/>
        </p:nvSpPr>
        <p:spPr>
          <a:xfrm>
            <a:off x="7084702" y="1643815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150C686-8AA5-4472-839A-D25287BCFF1C}"/>
              </a:ext>
            </a:extLst>
          </p:cNvPr>
          <p:cNvSpPr/>
          <p:nvPr/>
        </p:nvSpPr>
        <p:spPr>
          <a:xfrm>
            <a:off x="7282057" y="1720376"/>
            <a:ext cx="2819039" cy="2819039"/>
          </a:xfrm>
          <a:prstGeom prst="ellipse">
            <a:avLst/>
          </a:prstGeom>
          <a:solidFill>
            <a:srgbClr val="4673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5" name="그래픽 74">
            <a:extLst>
              <a:ext uri="{FF2B5EF4-FFF2-40B4-BE49-F238E27FC236}">
                <a16:creationId xmlns:a16="http://schemas.microsoft.com/office/drawing/2014/main" id="{8D52B96A-1274-45EC-ADE7-67BC2A0F00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593"/>
          <a:stretch/>
        </p:blipFill>
        <p:spPr>
          <a:xfrm>
            <a:off x="8013883" y="2450245"/>
            <a:ext cx="1355386" cy="1350527"/>
          </a:xfrm>
          <a:prstGeom prst="rect">
            <a:avLst/>
          </a:prstGeom>
        </p:spPr>
      </p:pic>
      <p:sp>
        <p:nvSpPr>
          <p:cNvPr id="83" name="사각형: 둥근 모서리 5">
            <a:extLst>
              <a:ext uri="{FF2B5EF4-FFF2-40B4-BE49-F238E27FC236}">
                <a16:creationId xmlns:a16="http://schemas.microsoft.com/office/drawing/2014/main" id="{0087C0CC-3EFD-4E98-BB75-FF75D8F1BC93}"/>
              </a:ext>
            </a:extLst>
          </p:cNvPr>
          <p:cNvSpPr/>
          <p:nvPr/>
        </p:nvSpPr>
        <p:spPr>
          <a:xfrm>
            <a:off x="8064815" y="152791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숲</a:t>
            </a:r>
            <a:endParaRPr lang="en-US" altLang="ko-KR" b="1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EE7DF7D-63B0-4A2D-877C-E59825624FEE}"/>
              </a:ext>
            </a:extLst>
          </p:cNvPr>
          <p:cNvSpPr/>
          <p:nvPr/>
        </p:nvSpPr>
        <p:spPr>
          <a:xfrm>
            <a:off x="6631692" y="499449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1799045-A283-41CE-BF6E-D232D7F8110F}"/>
              </a:ext>
            </a:extLst>
          </p:cNvPr>
          <p:cNvSpPr txBox="1"/>
          <p:nvPr/>
        </p:nvSpPr>
        <p:spPr>
          <a:xfrm>
            <a:off x="6932370" y="4904560"/>
            <a:ext cx="40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개별 선수의 능력은 소속 팀으로부터 영향을 받은 것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A9F2E7F-4E84-4B56-80BB-2A0CEAA8717B}"/>
              </a:ext>
            </a:extLst>
          </p:cNvPr>
          <p:cNvSpPr/>
          <p:nvPr/>
        </p:nvSpPr>
        <p:spPr>
          <a:xfrm>
            <a:off x="6631692" y="53243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334E4E-5650-4D36-B436-328DDF07B275}"/>
              </a:ext>
            </a:extLst>
          </p:cNvPr>
          <p:cNvSpPr txBox="1"/>
          <p:nvPr/>
        </p:nvSpPr>
        <p:spPr>
          <a:xfrm>
            <a:off x="6932369" y="5234420"/>
            <a:ext cx="335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처음부터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변수로 팀별 설명변수를 두고 한번에 팀별 승률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예측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6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DEAC-8F76-432E-B4D5-EF7898D5D7A8}"/>
              </a:ext>
            </a:extLst>
          </p:cNvPr>
          <p:cNvSpPr txBox="1"/>
          <p:nvPr/>
        </p:nvSpPr>
        <p:spPr>
          <a:xfrm>
            <a:off x="3776663" y="2715748"/>
            <a:ext cx="463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6C35F">
                    <a:alpha val="90000"/>
                  </a:srgb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EDA</a:t>
            </a:r>
            <a:endParaRPr lang="ko-KR" altLang="en-US" sz="4000" dirty="0">
              <a:solidFill>
                <a:schemeClr val="bg1">
                  <a:alpha val="90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CF290B4-B941-49E9-8A69-2D9C45E9DAD6}"/>
              </a:ext>
            </a:extLst>
          </p:cNvPr>
          <p:cNvSpPr/>
          <p:nvPr/>
        </p:nvSpPr>
        <p:spPr>
          <a:xfrm>
            <a:off x="3935999" y="909691"/>
            <a:ext cx="4320000" cy="4320000"/>
          </a:xfrm>
          <a:prstGeom prst="ellipse">
            <a:avLst/>
          </a:prstGeom>
          <a:noFill/>
          <a:ln w="12700">
            <a:solidFill>
              <a:srgbClr val="F6C35F"/>
            </a:solidFill>
          </a:ln>
          <a:effectLst>
            <a:glow rad="88900">
              <a:srgbClr val="F6C35F">
                <a:alpha val="4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BDF0F5-394B-492D-B4E6-F3814F8C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34" y="2091985"/>
            <a:ext cx="9304826" cy="118120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8E1D6A0-B383-4569-81A0-D06B657DAB85}"/>
              </a:ext>
            </a:extLst>
          </p:cNvPr>
          <p:cNvSpPr/>
          <p:nvPr/>
        </p:nvSpPr>
        <p:spPr>
          <a:xfrm>
            <a:off x="1541023" y="3670962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4D09-5C42-407D-BA1D-481CFBF196B9}"/>
              </a:ext>
            </a:extLst>
          </p:cNvPr>
          <p:cNvSpPr txBox="1"/>
          <p:nvPr/>
        </p:nvSpPr>
        <p:spPr>
          <a:xfrm>
            <a:off x="1841701" y="3564995"/>
            <a:ext cx="553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연도별로 따로 저장된 기존의 데이터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concatenate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8F58E6-D0F0-4152-8242-18E4D64B285A}"/>
              </a:ext>
            </a:extLst>
          </p:cNvPr>
          <p:cNvSpPr/>
          <p:nvPr/>
        </p:nvSpPr>
        <p:spPr>
          <a:xfrm>
            <a:off x="1541023" y="411314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25B15-E95F-442F-B058-36620B37474A}"/>
              </a:ext>
            </a:extLst>
          </p:cNvPr>
          <p:cNvSpPr txBox="1"/>
          <p:nvPr/>
        </p:nvSpPr>
        <p:spPr>
          <a:xfrm>
            <a:off x="1841700" y="4007173"/>
            <a:ext cx="713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매년 동일한 팀 데이터는 한 개만 사용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필요한 정보가 없어 보이는 등록선수 데이터는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08491E7-372A-4484-9C28-02E30DB458A4}"/>
              </a:ext>
            </a:extLst>
          </p:cNvPr>
          <p:cNvSpPr/>
          <p:nvPr/>
        </p:nvSpPr>
        <p:spPr>
          <a:xfrm>
            <a:off x="1541023" y="455757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80FBA-CDBD-46A1-AF77-6C0D983431D4}"/>
              </a:ext>
            </a:extLst>
          </p:cNvPr>
          <p:cNvSpPr txBox="1"/>
          <p:nvPr/>
        </p:nvSpPr>
        <p:spPr>
          <a:xfrm>
            <a:off x="1841701" y="4451603"/>
            <a:ext cx="553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파일 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40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→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3E5BA89-38B7-43CC-AD7A-1C5D747AB86C}"/>
              </a:ext>
            </a:extLst>
          </p:cNvPr>
          <p:cNvSpPr/>
          <p:nvPr/>
        </p:nvSpPr>
        <p:spPr>
          <a:xfrm>
            <a:off x="1541023" y="500101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C33401-3C78-4DC4-ACC4-129B20B33261}"/>
              </a:ext>
            </a:extLst>
          </p:cNvPr>
          <p:cNvSpPr txBox="1"/>
          <p:nvPr/>
        </p:nvSpPr>
        <p:spPr>
          <a:xfrm>
            <a:off x="1841701" y="4895047"/>
            <a:ext cx="690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team, game, players,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private_pitcher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private_batter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team_pitcher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team_batter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ED28E-87B3-4D67-8E5B-40B53C467145}"/>
              </a:ext>
            </a:extLst>
          </p:cNvPr>
          <p:cNvSpPr txBox="1"/>
          <p:nvPr/>
        </p:nvSpPr>
        <p:spPr>
          <a:xfrm>
            <a:off x="859732" y="1357203"/>
            <a:ext cx="36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Data Concatenation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A922824-7AD6-41D9-9D67-CCA31207353E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684E38-2F3A-4663-8A96-B3917064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6" y="2091781"/>
            <a:ext cx="7433107" cy="352054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B1EAE28-680F-46EA-B7BA-80846C30B050}"/>
              </a:ext>
            </a:extLst>
          </p:cNvPr>
          <p:cNvSpPr/>
          <p:nvPr/>
        </p:nvSpPr>
        <p:spPr>
          <a:xfrm>
            <a:off x="8306800" y="4874192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C3F37-6B8F-4AA8-882D-00C255E13DCB}"/>
              </a:ext>
            </a:extLst>
          </p:cNvPr>
          <p:cNvSpPr txBox="1"/>
          <p:nvPr/>
        </p:nvSpPr>
        <p:spPr>
          <a:xfrm>
            <a:off x="8607477" y="4784257"/>
            <a:ext cx="280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데이터에서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NA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값 한 개 발견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6AD998-A40B-4B50-A52A-21C119C4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37" y="2091781"/>
            <a:ext cx="3475021" cy="238526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3154A4E-6B25-4234-A82E-B54D5427F3DC}"/>
              </a:ext>
            </a:extLst>
          </p:cNvPr>
          <p:cNvSpPr/>
          <p:nvPr/>
        </p:nvSpPr>
        <p:spPr>
          <a:xfrm>
            <a:off x="9010834" y="3769779"/>
            <a:ext cx="292963" cy="2840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661DFC-5458-4B9B-BAEF-C74ADFA76846}"/>
              </a:ext>
            </a:extLst>
          </p:cNvPr>
          <p:cNvSpPr txBox="1"/>
          <p:nvPr/>
        </p:nvSpPr>
        <p:spPr>
          <a:xfrm>
            <a:off x="859732" y="1357203"/>
            <a:ext cx="36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NA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값 확인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84174E-9261-4B62-99DA-634941F25329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167F8-D69B-4ABF-B324-D8F224FCAC19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NA Check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52E3C-CC2F-4FD6-86A8-48785A2C02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5205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0DED1-4AB5-4B65-882F-D211E32C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36" y="2265401"/>
            <a:ext cx="4038600" cy="10191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3E3D2B3-9189-4485-8529-A1E9E4D03A0F}"/>
              </a:ext>
            </a:extLst>
          </p:cNvPr>
          <p:cNvSpPr/>
          <p:nvPr/>
        </p:nvSpPr>
        <p:spPr>
          <a:xfrm>
            <a:off x="6483310" y="2886330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26938-0D5E-483F-9852-32033BB329E4}"/>
              </a:ext>
            </a:extLst>
          </p:cNvPr>
          <p:cNvSpPr txBox="1"/>
          <p:nvPr/>
        </p:nvSpPr>
        <p:spPr>
          <a:xfrm>
            <a:off x="6783987" y="2769893"/>
            <a:ext cx="3902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시즌 밴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헤켄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선수의 연봉이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Missing Value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D14ADB-5751-400C-A678-E15A9897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836" y="3732529"/>
            <a:ext cx="4072888" cy="204208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4A93E99-2EED-421B-9FCB-4387E4BA5B62}"/>
              </a:ext>
            </a:extLst>
          </p:cNvPr>
          <p:cNvSpPr/>
          <p:nvPr/>
        </p:nvSpPr>
        <p:spPr>
          <a:xfrm>
            <a:off x="6483310" y="357136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78F80-4FC0-4396-BDCF-C159C9F59B79}"/>
              </a:ext>
            </a:extLst>
          </p:cNvPr>
          <p:cNvSpPr txBox="1"/>
          <p:nvPr/>
        </p:nvSpPr>
        <p:spPr>
          <a:xfrm>
            <a:off x="6783987" y="3454926"/>
            <a:ext cx="390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넥센에서 뛰다가 일본으로 간 밴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헤켄이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일본에서 부진하자 거의 공짜로 다시 데려왔다고 한다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82EADE-3AC8-4704-BDCB-CA5F1871346E}"/>
              </a:ext>
            </a:extLst>
          </p:cNvPr>
          <p:cNvSpPr/>
          <p:nvPr/>
        </p:nvSpPr>
        <p:spPr>
          <a:xfrm>
            <a:off x="6483310" y="4318410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B9140C-B3B2-4E30-BE5E-8411E5E7406B}"/>
              </a:ext>
            </a:extLst>
          </p:cNvPr>
          <p:cNvSpPr txBox="1"/>
          <p:nvPr/>
        </p:nvSpPr>
        <p:spPr>
          <a:xfrm>
            <a:off x="6783987" y="4201973"/>
            <a:ext cx="3902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KBO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연봉 기록에 인센티브는 합산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8701B-8391-4823-B20F-6896A41A10F8}"/>
              </a:ext>
            </a:extLst>
          </p:cNvPr>
          <p:cNvSpPr txBox="1"/>
          <p:nvPr/>
        </p:nvSpPr>
        <p:spPr>
          <a:xfrm>
            <a:off x="859732" y="1357203"/>
            <a:ext cx="36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NA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값 확인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AF16D8-4B78-429E-A848-85D42B0B10E7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93B4A-768F-4CE6-A602-761A0386CC7C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NA Check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B624BD-8F5E-45A3-A730-2D7B117337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049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64F28-79DD-4B34-A04C-040E19A0E568}"/>
              </a:ext>
            </a:extLst>
          </p:cNvPr>
          <p:cNvSpPr txBox="1"/>
          <p:nvPr/>
        </p:nvSpPr>
        <p:spPr>
          <a:xfrm>
            <a:off x="859732" y="1357203"/>
            <a:ext cx="36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새로운 변수 생성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AEE66B-7482-4777-BDA5-59ADD8869B9E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7BACD8-8E72-4526-9202-A9F0ADB0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2" y="2416642"/>
            <a:ext cx="3890458" cy="929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E3EEF2-C6B3-4BE9-94BC-531E4EB8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93" y="3480644"/>
            <a:ext cx="7664777" cy="104519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07BAA9-EF29-482D-BCD4-722273FE024B}"/>
              </a:ext>
            </a:extLst>
          </p:cNvPr>
          <p:cNvSpPr txBox="1"/>
          <p:nvPr/>
        </p:nvSpPr>
        <p:spPr>
          <a:xfrm>
            <a:off x="572566" y="1977605"/>
            <a:ext cx="43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EX)</a:t>
            </a:r>
            <a:endParaRPr lang="ko-KR" altLang="en-US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72BEEC-F02C-4842-96F1-2D4F9A459525}"/>
              </a:ext>
            </a:extLst>
          </p:cNvPr>
          <p:cNvSpPr txBox="1"/>
          <p:nvPr/>
        </p:nvSpPr>
        <p:spPr>
          <a:xfrm>
            <a:off x="9196509" y="2871076"/>
            <a:ext cx="2311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AVG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타율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ERA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     </a:t>
            </a:r>
            <a:r>
              <a:rPr lang="en-US" altLang="ko-KR" sz="7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방어율</a:t>
            </a:r>
            <a:endParaRPr lang="en-US" altLang="ko-KR" sz="1400" dirty="0">
              <a:solidFill>
                <a:srgbClr val="F5BB62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OBP</a:t>
            </a:r>
            <a:r>
              <a:rPr lang="en-US" altLang="ko-KR" sz="14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     </a:t>
            </a:r>
            <a:r>
              <a:rPr lang="en-US" altLang="ko-KR" sz="7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출루율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SLG</a:t>
            </a:r>
            <a:r>
              <a:rPr lang="en-US" altLang="ko-KR" sz="14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      </a:t>
            </a:r>
            <a:r>
              <a:rPr lang="ko-KR" altLang="en-US" sz="1400" dirty="0" err="1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장타율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OPS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     </a:t>
            </a:r>
            <a:r>
              <a:rPr lang="en-US" altLang="ko-KR" sz="7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출루율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+ </a:t>
            </a:r>
            <a:r>
              <a:rPr lang="ko-KR" altLang="en-US" sz="1400" dirty="0" err="1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장타율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 err="1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SB_trial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도루 시도 횟수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SB_SR</a:t>
            </a:r>
            <a:r>
              <a:rPr lang="en-US" altLang="ko-KR" sz="14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  </a:t>
            </a:r>
            <a:r>
              <a:rPr lang="en-US" altLang="ko-KR" sz="1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도루 성공률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PA – PB</a:t>
            </a:r>
            <a:r>
              <a:rPr lang="en-US" altLang="ko-KR" sz="14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altLang="ko-KR" sz="400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타석 수 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타수</a:t>
            </a:r>
            <a:endParaRPr lang="en-US" altLang="ko-KR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400" b="1" dirty="0">
                <a:solidFill>
                  <a:srgbClr val="F5BB62"/>
                </a:solidFill>
                <a:latin typeface="Nanum Gothic" panose="020B0600000101010101" charset="-127"/>
                <a:ea typeface="Nanum Gothic" panose="020B0600000101010101" charset="-127"/>
              </a:rPr>
              <a:t>SH + SF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희타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+ 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희비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CF2517E-002F-4D2E-A824-EF6F09716345}"/>
              </a:ext>
            </a:extLst>
          </p:cNvPr>
          <p:cNvCxnSpPr/>
          <p:nvPr/>
        </p:nvCxnSpPr>
        <p:spPr>
          <a:xfrm>
            <a:off x="8661109" y="3844601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F75BF00D-B636-49D5-9BE4-ACCE6140F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3" y="4660778"/>
            <a:ext cx="5669771" cy="510584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7E4BEB87-FA22-4906-B1A2-E55BF288FF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465"/>
          <a:stretch/>
        </p:blipFill>
        <p:spPr>
          <a:xfrm rot="20094526">
            <a:off x="8787060" y="2509661"/>
            <a:ext cx="571500" cy="596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652CE-032B-4EB6-A76C-29EDC69449B5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50CA2-69B0-4E32-8695-90983C21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795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732" y="1357203"/>
            <a:ext cx="36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 –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4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297210-EFA2-4C72-BFE7-7C67EA1E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5" y="2567030"/>
            <a:ext cx="3997985" cy="26966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69C149A-2364-4F09-A614-3DA78D360D04}"/>
              </a:ext>
            </a:extLst>
          </p:cNvPr>
          <p:cNvSpPr txBox="1"/>
          <p:nvPr/>
        </p:nvSpPr>
        <p:spPr>
          <a:xfrm>
            <a:off x="246303" y="2165211"/>
            <a:ext cx="85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경기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05B580F-F0DE-466A-BD6F-6954CD85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52" y="2571317"/>
            <a:ext cx="7300593" cy="25148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7C2636-62EB-4894-91A6-9176B9CE2B11}"/>
              </a:ext>
            </a:extLst>
          </p:cNvPr>
          <p:cNvSpPr txBox="1"/>
          <p:nvPr/>
        </p:nvSpPr>
        <p:spPr>
          <a:xfrm>
            <a:off x="4607352" y="2165211"/>
            <a:ext cx="85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선수</a:t>
            </a:r>
            <a:r>
              <a:rPr lang="en-US" altLang="ko-KR" sz="1400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36518-7E7D-461C-8FFB-C3B495B85BA0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FF5B6A-274B-45DE-87C0-88F40629C3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781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731" y="1357203"/>
            <a:ext cx="454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 –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팀투수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4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580219-2D6A-45A9-BDAF-6504118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84" y="2160369"/>
            <a:ext cx="8222693" cy="128789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7BE9DCA-D67F-4C12-9389-9124DB9E80DB}"/>
              </a:ext>
            </a:extLst>
          </p:cNvPr>
          <p:cNvSpPr/>
          <p:nvPr/>
        </p:nvSpPr>
        <p:spPr>
          <a:xfrm>
            <a:off x="2039084" y="4016251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CD9D0-6F8C-4E85-906D-55D52386BBDB}"/>
              </a:ext>
            </a:extLst>
          </p:cNvPr>
          <p:cNvSpPr txBox="1"/>
          <p:nvPr/>
        </p:nvSpPr>
        <p:spPr>
          <a:xfrm>
            <a:off x="2339761" y="3926316"/>
            <a:ext cx="6281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소속 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등 종속변수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연관성이 떨어지는 지표 제거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3FA170-E673-4E79-A54F-9079BDF1B6F5}"/>
              </a:ext>
            </a:extLst>
          </p:cNvPr>
          <p:cNvSpPr/>
          <p:nvPr/>
        </p:nvSpPr>
        <p:spPr>
          <a:xfrm>
            <a:off x="2039084" y="45357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01502C-5B7E-4B51-951B-3EA81ABA39D6}"/>
              </a:ext>
            </a:extLst>
          </p:cNvPr>
          <p:cNvSpPr txBox="1"/>
          <p:nvPr/>
        </p:nvSpPr>
        <p:spPr>
          <a:xfrm>
            <a:off x="2339761" y="4445788"/>
            <a:ext cx="843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PA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대신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(PA – AB)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타석 수보다 투수가 내어준 사사구 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(BB, IB, HP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종합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자책점과 관련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B8BB2E-6C73-4794-AD28-DEAFA8158A6D}"/>
              </a:ext>
            </a:extLst>
          </p:cNvPr>
          <p:cNvCxnSpPr/>
          <p:nvPr/>
        </p:nvCxnSpPr>
        <p:spPr>
          <a:xfrm>
            <a:off x="2034961" y="5638621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5AC0A2-78B2-4684-9369-6E8A84ABE105}"/>
              </a:ext>
            </a:extLst>
          </p:cNvPr>
          <p:cNvSpPr txBox="1"/>
          <p:nvPr/>
        </p:nvSpPr>
        <p:spPr>
          <a:xfrm>
            <a:off x="2331361" y="5484732"/>
            <a:ext cx="3902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12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설명변수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2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종속변수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0CCBE2-8145-481D-996F-00C7E433ECF0}"/>
              </a:ext>
            </a:extLst>
          </p:cNvPr>
          <p:cNvSpPr/>
          <p:nvPr/>
        </p:nvSpPr>
        <p:spPr>
          <a:xfrm>
            <a:off x="2043361" y="5055195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65C26-CEAF-48A7-937F-44098CA8E8EF}"/>
              </a:ext>
            </a:extLst>
          </p:cNvPr>
          <p:cNvSpPr txBox="1"/>
          <p:nvPr/>
        </p:nvSpPr>
        <p:spPr>
          <a:xfrm>
            <a:off x="2344038" y="4965260"/>
            <a:ext cx="658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SB, CS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대신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SB_SR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도루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도루 실패 횟수를 이용해 도루 성공률 산출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EE81C-2A85-4884-937E-79EF49AEC173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E1ACF-8FD3-4C88-8E3E-449FD5E55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112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4101033" y="1744985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조원 </a:t>
            </a:r>
            <a:r>
              <a:rPr kumimoji="1" lang="ko-KR" altLang="en-US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소개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3042160" y="1498764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CFE3-BC20-CC43-BAB8-E7A6ECB472F4}"/>
              </a:ext>
            </a:extLst>
          </p:cNvPr>
          <p:cNvSpPr txBox="1"/>
          <p:nvPr/>
        </p:nvSpPr>
        <p:spPr>
          <a:xfrm>
            <a:off x="4101033" y="2608285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</a:t>
            </a:r>
            <a:r>
              <a:rPr kumimoji="1" lang="ko-KR" altLang="en-US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설명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09F0A-F132-F846-9190-EA8D5EC68FBF}"/>
              </a:ext>
            </a:extLst>
          </p:cNvPr>
          <p:cNvSpPr txBox="1"/>
          <p:nvPr/>
        </p:nvSpPr>
        <p:spPr>
          <a:xfrm>
            <a:off x="7848514" y="2608285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- Data Overview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3042160" y="2362064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CDB9F-4B5B-6544-93D2-802DEA16ECF7}"/>
              </a:ext>
            </a:extLst>
          </p:cNvPr>
          <p:cNvSpPr txBox="1"/>
          <p:nvPr/>
        </p:nvSpPr>
        <p:spPr>
          <a:xfrm>
            <a:off x="7848513" y="2831676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- 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분석 관점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90755-E474-C24C-B0AA-015B1297E167}"/>
              </a:ext>
            </a:extLst>
          </p:cNvPr>
          <p:cNvSpPr txBox="1"/>
          <p:nvPr/>
        </p:nvSpPr>
        <p:spPr>
          <a:xfrm>
            <a:off x="4101032" y="3446241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EDA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4401D4-3BC3-DF49-BD3F-6E73730CD66F}"/>
              </a:ext>
            </a:extLst>
          </p:cNvPr>
          <p:cNvSpPr txBox="1"/>
          <p:nvPr/>
        </p:nvSpPr>
        <p:spPr>
          <a:xfrm>
            <a:off x="7848513" y="3446241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- NA Check</a:t>
            </a:r>
            <a:endParaRPr kumimoji="1" lang="en-US" altLang="ko-KR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3042159" y="3200020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4101031" y="4277733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향후 </a:t>
            </a:r>
            <a:r>
              <a:rPr kumimoji="1" lang="ko-KR" altLang="en-US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계획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3038796" y="4028319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11244-3AB2-4E4D-93DC-0369B56382E2}"/>
              </a:ext>
            </a:extLst>
          </p:cNvPr>
          <p:cNvSpPr txBox="1"/>
          <p:nvPr/>
        </p:nvSpPr>
        <p:spPr>
          <a:xfrm>
            <a:off x="7848510" y="366963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- Feature Selection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EB64C-25CF-4D82-9421-517DBB4CF444}"/>
              </a:ext>
            </a:extLst>
          </p:cNvPr>
          <p:cNvSpPr txBox="1"/>
          <p:nvPr/>
        </p:nvSpPr>
        <p:spPr>
          <a:xfrm>
            <a:off x="7848507" y="389302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- Skewness 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조정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732" y="1357203"/>
            <a:ext cx="422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 –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팀타자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4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6C1968-164B-4E2D-8ED3-F24555912604}"/>
              </a:ext>
            </a:extLst>
          </p:cNvPr>
          <p:cNvSpPr/>
          <p:nvPr/>
        </p:nvSpPr>
        <p:spPr>
          <a:xfrm>
            <a:off x="2654512" y="3502464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A656F-7B6B-4D18-B956-20D73D1BE6E1}"/>
              </a:ext>
            </a:extLst>
          </p:cNvPr>
          <p:cNvSpPr txBox="1"/>
          <p:nvPr/>
        </p:nvSpPr>
        <p:spPr>
          <a:xfrm>
            <a:off x="2955189" y="3412529"/>
            <a:ext cx="6281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소속 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등 종속변수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연관성이 떨어지는 지표 제거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70A475-7679-44C3-84C3-5EC49427AF3F}"/>
              </a:ext>
            </a:extLst>
          </p:cNvPr>
          <p:cNvSpPr/>
          <p:nvPr/>
        </p:nvSpPr>
        <p:spPr>
          <a:xfrm>
            <a:off x="2654512" y="4021936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6ACC9-9358-432F-A38B-58E73B70A717}"/>
              </a:ext>
            </a:extLst>
          </p:cNvPr>
          <p:cNvSpPr txBox="1"/>
          <p:nvPr/>
        </p:nvSpPr>
        <p:spPr>
          <a:xfrm>
            <a:off x="2955189" y="3932001"/>
            <a:ext cx="667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H2, H3, HR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등 타율의 분자 구성 요소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즉 예측의 대상이 되는 지표 제거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A75C3C-4C77-4A7F-8C53-43FB0A283B36}"/>
              </a:ext>
            </a:extLst>
          </p:cNvPr>
          <p:cNvCxnSpPr/>
          <p:nvPr/>
        </p:nvCxnSpPr>
        <p:spPr>
          <a:xfrm>
            <a:off x="2596266" y="6138207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094B37-1C84-45B6-82B1-BEE5CB8121BE}"/>
              </a:ext>
            </a:extLst>
          </p:cNvPr>
          <p:cNvSpPr txBox="1"/>
          <p:nvPr/>
        </p:nvSpPr>
        <p:spPr>
          <a:xfrm>
            <a:off x="2959466" y="5973705"/>
            <a:ext cx="3902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설명변수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2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종속변수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3A96DD-5E83-4B6B-8659-AE67A5D153A1}"/>
              </a:ext>
            </a:extLst>
          </p:cNvPr>
          <p:cNvSpPr/>
          <p:nvPr/>
        </p:nvSpPr>
        <p:spPr>
          <a:xfrm>
            <a:off x="2658789" y="4541408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8C630-4C43-4D77-A34D-70E272001528}"/>
              </a:ext>
            </a:extLst>
          </p:cNvPr>
          <p:cNvSpPr txBox="1"/>
          <p:nvPr/>
        </p:nvSpPr>
        <p:spPr>
          <a:xfrm>
            <a:off x="2959466" y="4451473"/>
            <a:ext cx="658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SB, CS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대신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SB_trial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도루 시도 횟수가 많다는 건 출루를 많이 했다는 것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B92AC60-475E-403B-892B-7AC0DA3DD698}"/>
              </a:ext>
            </a:extLst>
          </p:cNvPr>
          <p:cNvSpPr/>
          <p:nvPr/>
        </p:nvSpPr>
        <p:spPr>
          <a:xfrm>
            <a:off x="2654512" y="5055008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06DC-7BDA-4F5C-935B-4F179B8DF28B}"/>
              </a:ext>
            </a:extLst>
          </p:cNvPr>
          <p:cNvSpPr txBox="1"/>
          <p:nvPr/>
        </p:nvSpPr>
        <p:spPr>
          <a:xfrm>
            <a:off x="2955188" y="4965073"/>
            <a:ext cx="827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BB, IB,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HP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따로 보지 않고 이들을 종합적으로 고려하는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(PA-AB)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사용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292F493-9AA4-4544-9DE0-7AFF211A4173}"/>
              </a:ext>
            </a:extLst>
          </p:cNvPr>
          <p:cNvSpPr/>
          <p:nvPr/>
        </p:nvSpPr>
        <p:spPr>
          <a:xfrm>
            <a:off x="2654511" y="5568608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D86A8-8044-4B3B-9835-D9BA81AF7B00}"/>
              </a:ext>
            </a:extLst>
          </p:cNvPr>
          <p:cNvSpPr txBox="1"/>
          <p:nvPr/>
        </p:nvSpPr>
        <p:spPr>
          <a:xfrm>
            <a:off x="2955187" y="5478673"/>
            <a:ext cx="827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SH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SF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는 큰 차이가 없다는 판단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합쳐서 사용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DAC6-77F3-409F-B5CB-429B1CF9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66" y="1903947"/>
            <a:ext cx="7633043" cy="1320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8944D-DCCF-43C3-9149-0282722A9F00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88C246-0C6F-4F21-970B-175E3AB74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0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732" y="1357203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설명변수 간 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Correlation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5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8D971B-EE01-4979-9683-686F61646826}"/>
              </a:ext>
            </a:extLst>
          </p:cNvPr>
          <p:cNvSpPr/>
          <p:nvPr/>
        </p:nvSpPr>
        <p:spPr>
          <a:xfrm>
            <a:off x="1542946" y="19522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AC81D-E915-4A6C-8F31-F028CBF7CB29}"/>
              </a:ext>
            </a:extLst>
          </p:cNvPr>
          <p:cNvSpPr txBox="1"/>
          <p:nvPr/>
        </p:nvSpPr>
        <p:spPr>
          <a:xfrm>
            <a:off x="1843623" y="1835654"/>
            <a:ext cx="93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개인투수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8F180F-DF03-4AE1-B5D4-D3048CD8EC4B}"/>
              </a:ext>
            </a:extLst>
          </p:cNvPr>
          <p:cNvSpPr/>
          <p:nvPr/>
        </p:nvSpPr>
        <p:spPr>
          <a:xfrm>
            <a:off x="7004193" y="19522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9DABD-B420-45BA-859F-2610AD5D783D}"/>
              </a:ext>
            </a:extLst>
          </p:cNvPr>
          <p:cNvSpPr txBox="1"/>
          <p:nvPr/>
        </p:nvSpPr>
        <p:spPr>
          <a:xfrm>
            <a:off x="7304870" y="1835654"/>
            <a:ext cx="93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개인타자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1DCEC1-D601-472C-92B7-F99C5236E9C2}"/>
              </a:ext>
            </a:extLst>
          </p:cNvPr>
          <p:cNvSpPr txBox="1"/>
          <p:nvPr/>
        </p:nvSpPr>
        <p:spPr>
          <a:xfrm>
            <a:off x="821860" y="6002894"/>
            <a:ext cx="523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높은 상관관계를 보이는 변수가 몇 가지 보인다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더 제거해줘도 될 듯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CB7D0-18DE-421F-8F2F-7554C73604DD}"/>
              </a:ext>
            </a:extLst>
          </p:cNvPr>
          <p:cNvSpPr txBox="1"/>
          <p:nvPr/>
        </p:nvSpPr>
        <p:spPr>
          <a:xfrm>
            <a:off x="7589843" y="5976829"/>
            <a:ext cx="2451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얘는 그냥 이대로 써도 되겠다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AFCDA-5F64-4BB6-A7B8-D944E854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46" y="2159459"/>
            <a:ext cx="3682534" cy="3779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D9ED16-F6FD-4455-8BC6-3C0CFD64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005" y="2143430"/>
            <a:ext cx="3659362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F77FB-D650-44A6-AC2C-26149FF234C0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9D6751-3324-45CF-84E5-A6E80056C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300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732" y="1357203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설명변수 간 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Correlation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394492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5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8D971B-EE01-4979-9683-686F61646826}"/>
              </a:ext>
            </a:extLst>
          </p:cNvPr>
          <p:cNvSpPr/>
          <p:nvPr/>
        </p:nvSpPr>
        <p:spPr>
          <a:xfrm>
            <a:off x="1542946" y="19522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AC81D-E915-4A6C-8F31-F028CBF7CB29}"/>
              </a:ext>
            </a:extLst>
          </p:cNvPr>
          <p:cNvSpPr txBox="1"/>
          <p:nvPr/>
        </p:nvSpPr>
        <p:spPr>
          <a:xfrm>
            <a:off x="1843623" y="1835654"/>
            <a:ext cx="93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팀투수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8F180F-DF03-4AE1-B5D4-D3048CD8EC4B}"/>
              </a:ext>
            </a:extLst>
          </p:cNvPr>
          <p:cNvSpPr/>
          <p:nvPr/>
        </p:nvSpPr>
        <p:spPr>
          <a:xfrm>
            <a:off x="7004193" y="19522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9DABD-B420-45BA-859F-2610AD5D783D}"/>
              </a:ext>
            </a:extLst>
          </p:cNvPr>
          <p:cNvSpPr txBox="1"/>
          <p:nvPr/>
        </p:nvSpPr>
        <p:spPr>
          <a:xfrm>
            <a:off x="7304870" y="1835654"/>
            <a:ext cx="93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팀타자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7A6DBE-AA90-4719-9A48-6A0D9FC3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44" y="2143431"/>
            <a:ext cx="3682870" cy="37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1C3F47-F8AB-4CCC-871E-F939CE6D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356" y="2143430"/>
            <a:ext cx="3666923" cy="37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9AB701-04C0-46C3-AF7B-9F01DFC291E6}"/>
              </a:ext>
            </a:extLst>
          </p:cNvPr>
          <p:cNvSpPr txBox="1"/>
          <p:nvPr/>
        </p:nvSpPr>
        <p:spPr>
          <a:xfrm>
            <a:off x="7728019" y="6022198"/>
            <a:ext cx="2311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높은 상관관계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-&gt;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선택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ADF59-A7CF-4BF7-A25B-274C1F6E1540}"/>
              </a:ext>
            </a:extLst>
          </p:cNvPr>
          <p:cNvSpPr txBox="1"/>
          <p:nvPr/>
        </p:nvSpPr>
        <p:spPr>
          <a:xfrm>
            <a:off x="2228581" y="6022314"/>
            <a:ext cx="2311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높은 상관관계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-&gt;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선택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52026-15E0-4C36-A8BF-07158105B6A5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Feature Selection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188BF4-C367-4856-9571-EA7E8F221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134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B3426-ED71-4B05-892F-3B5EB5253C8F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933772-2FD3-4A96-A7E9-9785EAB114B5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EA00F-28B7-4800-8298-C32CBC07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8" y="1594255"/>
            <a:ext cx="4895228" cy="47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EE6962-3A63-4BA0-8403-0A73ABD3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92" y="3645260"/>
            <a:ext cx="6844603" cy="1440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19B6-4AF0-479D-8417-E1634D6BD650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32A1C0-4F21-4186-B0DF-D33120EDD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894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2975A0-118D-482B-9D87-CBF6110F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0" y="2326329"/>
            <a:ext cx="4581448" cy="31886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37A807-DE14-43E8-9DA2-F07AD2B67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2294797"/>
            <a:ext cx="4581447" cy="31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2F28A-8329-4071-8791-37836FE661DC}"/>
              </a:ext>
            </a:extLst>
          </p:cNvPr>
          <p:cNvSpPr txBox="1"/>
          <p:nvPr/>
        </p:nvSpPr>
        <p:spPr>
          <a:xfrm>
            <a:off x="5562710" y="3139270"/>
            <a:ext cx="927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→</a:t>
            </a:r>
            <a:endParaRPr lang="ko-KR" altLang="en-US" b="1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21050-9234-42DC-9BE9-6A4DFD39AC34}"/>
              </a:ext>
            </a:extLst>
          </p:cNvPr>
          <p:cNvSpPr txBox="1"/>
          <p:nvPr/>
        </p:nvSpPr>
        <p:spPr>
          <a:xfrm>
            <a:off x="5562710" y="4247266"/>
            <a:ext cx="9276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보류</a:t>
            </a:r>
            <a:r>
              <a:rPr lang="en-US" altLang="ko-KR" dirty="0">
                <a:latin typeface="Nanum Gothic" panose="020B0600000101010101" charset="-127"/>
                <a:ea typeface="Nanum Gothic" panose="020B0600000101010101" charset="-127"/>
              </a:rPr>
              <a:t>	</a:t>
            </a:r>
            <a:endParaRPr lang="ko-KR" altLang="en-US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C272C-52E5-4C6A-A7A6-04531943AF6C}"/>
              </a:ext>
            </a:extLst>
          </p:cNvPr>
          <p:cNvSpPr txBox="1"/>
          <p:nvPr/>
        </p:nvSpPr>
        <p:spPr>
          <a:xfrm>
            <a:off x="7089910" y="1802553"/>
            <a:ext cx="23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Log transformation</a:t>
            </a:r>
            <a:endParaRPr lang="ko-KR" altLang="en-US" b="1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8EB66B-6D7A-4A8A-8318-3E0545962EB8}"/>
              </a:ext>
            </a:extLst>
          </p:cNvPr>
          <p:cNvSpPr/>
          <p:nvPr/>
        </p:nvSpPr>
        <p:spPr>
          <a:xfrm>
            <a:off x="6924681" y="19554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E4880-B13A-4708-8694-51E6D094E15A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886D7A-D7AF-4931-BBE4-615FE4345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DEB25-8085-4B79-8DC7-A094BE39670A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9E4DA1-7FB2-453F-BC24-2FAF9FA856B2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5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AF0E407-FB2E-4C81-8CB8-3BCDB9FD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86" y="1605505"/>
            <a:ext cx="4979690" cy="329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E2DA20-9CDA-48DB-9597-594E12D88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6" y="5065592"/>
            <a:ext cx="817245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E38B4-087A-47F6-A0C5-BE5509682F78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776ADA-D2A9-4D1D-98A3-636845AED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6C4FD-2736-4496-918B-D6781E5C391D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10FFF6-9AF1-424D-A515-81518F108386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81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B176-B25B-4B32-882A-4D76BCB05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84" y="2322232"/>
            <a:ext cx="4581448" cy="32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F5B6E08-43E9-4C2B-8449-12B20E8D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1" y="2312123"/>
            <a:ext cx="4581448" cy="32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8B9CB-90D8-4B10-AA76-9FD155F8793F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5BFFB4-653F-4379-89B3-3AF5A8D31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3E798-7320-40A3-8B6E-5330C070BA38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CFD472-3FCF-4985-9B0E-CBA1CABBDA5A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C23989-843B-48A7-8B72-C7C6527FDABE}"/>
              </a:ext>
            </a:extLst>
          </p:cNvPr>
          <p:cNvSpPr txBox="1"/>
          <p:nvPr/>
        </p:nvSpPr>
        <p:spPr>
          <a:xfrm>
            <a:off x="5562710" y="3139270"/>
            <a:ext cx="927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→</a:t>
            </a:r>
            <a:endParaRPr lang="ko-KR" altLang="en-US" b="1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884BF-AABB-4D10-9AB3-9F8376EACF2D}"/>
              </a:ext>
            </a:extLst>
          </p:cNvPr>
          <p:cNvSpPr txBox="1"/>
          <p:nvPr/>
        </p:nvSpPr>
        <p:spPr>
          <a:xfrm>
            <a:off x="5562710" y="4247266"/>
            <a:ext cx="9276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보류</a:t>
            </a:r>
            <a:r>
              <a:rPr lang="en-US" altLang="ko-KR" dirty="0">
                <a:latin typeface="Nanum Gothic" panose="020B0600000101010101" charset="-127"/>
                <a:ea typeface="Nanum Gothic" panose="020B0600000101010101" charset="-127"/>
              </a:rPr>
              <a:t>	</a:t>
            </a:r>
            <a:endParaRPr lang="ko-KR" altLang="en-US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2B48D-0B23-42A7-8F56-0EFA51563599}"/>
              </a:ext>
            </a:extLst>
          </p:cNvPr>
          <p:cNvSpPr txBox="1"/>
          <p:nvPr/>
        </p:nvSpPr>
        <p:spPr>
          <a:xfrm>
            <a:off x="7089910" y="1802553"/>
            <a:ext cx="23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Log transformation</a:t>
            </a:r>
            <a:endParaRPr lang="ko-KR" altLang="en-US" b="1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3E01B77-3D20-457A-8BF8-984465A05425}"/>
              </a:ext>
            </a:extLst>
          </p:cNvPr>
          <p:cNvSpPr/>
          <p:nvPr/>
        </p:nvSpPr>
        <p:spPr>
          <a:xfrm>
            <a:off x="6924681" y="1955423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36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CF32BD-DC0F-43E3-8D18-3B0F9666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" y="1691788"/>
            <a:ext cx="4867711" cy="46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89DA5-BCE9-4570-826D-64C62DD9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460" y="3227995"/>
            <a:ext cx="7867650" cy="90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F2F28-7044-4E1F-8C81-BDB048730F37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CA74F-F4B5-47ED-976E-BDBD15F5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0312C-4C40-4AB1-9E3A-496BAB201FC4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팀투수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127682-B88E-4CF8-A2C0-92954829C869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61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039084" y="364407"/>
            <a:ext cx="10152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98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EDA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68290A-20EA-4186-9387-6C268482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86" y="1835787"/>
            <a:ext cx="57626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DD7CE-EA48-4A03-A841-3FD5DC0E5224}"/>
              </a:ext>
            </a:extLst>
          </p:cNvPr>
          <p:cNvSpPr txBox="1"/>
          <p:nvPr/>
        </p:nvSpPr>
        <p:spPr>
          <a:xfrm>
            <a:off x="6983895" y="2935562"/>
            <a:ext cx="47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Skewness</a:t>
            </a:r>
            <a:r>
              <a:rPr lang="ko-KR" altLang="en-US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의 절댓값이 </a:t>
            </a:r>
            <a:r>
              <a:rPr lang="en-US" altLang="ko-KR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를 넘는 변수가 없음</a:t>
            </a:r>
            <a:r>
              <a:rPr lang="en-US" altLang="ko-KR" dirty="0">
                <a:solidFill>
                  <a:schemeClr val="bg1"/>
                </a:solidFill>
                <a:latin typeface="Nanum Gothic" panose="020B0600000101010101" charset="-127"/>
                <a:ea typeface="Nanum Gothic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E81801-29F6-4E6E-BCD1-3D56C18BB4DE}"/>
              </a:ext>
            </a:extLst>
          </p:cNvPr>
          <p:cNvSpPr/>
          <p:nvPr/>
        </p:nvSpPr>
        <p:spPr>
          <a:xfrm>
            <a:off x="6832356" y="3074065"/>
            <a:ext cx="92325" cy="92325"/>
          </a:xfrm>
          <a:prstGeom prst="ellipse">
            <a:avLst/>
          </a:prstGeom>
          <a:noFill/>
          <a:ln w="38100">
            <a:solidFill>
              <a:srgbClr val="F5B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3959C-6F6D-41E6-860E-D4A8ABB4B799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A859C0-FC87-4ACB-84EC-B6966CFCF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F492E-356A-44BA-BBE3-A9A475E7FDFF}"/>
              </a:ext>
            </a:extLst>
          </p:cNvPr>
          <p:cNvSpPr txBox="1"/>
          <p:nvPr/>
        </p:nvSpPr>
        <p:spPr>
          <a:xfrm>
            <a:off x="859866" y="1096807"/>
            <a:ext cx="398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판단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팀타자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)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767547-D57C-415F-96C8-61760808C5D4}"/>
              </a:ext>
            </a:extLst>
          </p:cNvPr>
          <p:cNvSpPr/>
          <p:nvPr/>
        </p:nvSpPr>
        <p:spPr>
          <a:xfrm>
            <a:off x="527486" y="1138847"/>
            <a:ext cx="294374" cy="294374"/>
          </a:xfrm>
          <a:prstGeom prst="ellipse">
            <a:avLst/>
          </a:prstGeom>
          <a:solidFill>
            <a:srgbClr val="F5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9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DEAC-8F76-432E-B4D5-EF7898D5D7A8}"/>
              </a:ext>
            </a:extLst>
          </p:cNvPr>
          <p:cNvSpPr txBox="1"/>
          <p:nvPr/>
        </p:nvSpPr>
        <p:spPr>
          <a:xfrm>
            <a:off x="3776664" y="2721114"/>
            <a:ext cx="463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6C35F">
                    <a:alpha val="90000"/>
                  </a:srgb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향후 </a:t>
            </a:r>
            <a:r>
              <a:rPr lang="ko-KR" altLang="en-US" sz="4000" b="1" dirty="0">
                <a:solidFill>
                  <a:schemeClr val="bg1">
                    <a:alpha val="90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계획</a:t>
            </a:r>
            <a:endParaRPr lang="ko-KR" altLang="en-US" sz="4000" dirty="0">
              <a:solidFill>
                <a:schemeClr val="bg1">
                  <a:alpha val="90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10778C-F73D-40D6-A53A-CBCA41998129}"/>
              </a:ext>
            </a:extLst>
          </p:cNvPr>
          <p:cNvSpPr/>
          <p:nvPr/>
        </p:nvSpPr>
        <p:spPr>
          <a:xfrm>
            <a:off x="3935999" y="909691"/>
            <a:ext cx="4320000" cy="4320000"/>
          </a:xfrm>
          <a:prstGeom prst="ellipse">
            <a:avLst/>
          </a:prstGeom>
          <a:noFill/>
          <a:ln w="12700">
            <a:solidFill>
              <a:srgbClr val="F6C35F"/>
            </a:solidFill>
          </a:ln>
          <a:effectLst>
            <a:glow rad="88900">
              <a:srgbClr val="F6C35F">
                <a:alpha val="4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1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DEAC-8F76-432E-B4D5-EF7898D5D7A8}"/>
              </a:ext>
            </a:extLst>
          </p:cNvPr>
          <p:cNvSpPr txBox="1"/>
          <p:nvPr/>
        </p:nvSpPr>
        <p:spPr>
          <a:xfrm>
            <a:off x="3776664" y="2721114"/>
            <a:ext cx="463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6C35F">
                    <a:alpha val="90000"/>
                  </a:srgb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조원 </a:t>
            </a:r>
            <a:r>
              <a:rPr lang="ko-KR" altLang="en-US" sz="4000" b="1" dirty="0">
                <a:solidFill>
                  <a:schemeClr val="bg1">
                    <a:alpha val="90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소개</a:t>
            </a:r>
            <a:endParaRPr lang="ko-KR" altLang="en-US" sz="4000" dirty="0">
              <a:solidFill>
                <a:schemeClr val="bg1">
                  <a:alpha val="90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05D345-030D-4D89-9DF7-871037157381}"/>
              </a:ext>
            </a:extLst>
          </p:cNvPr>
          <p:cNvSpPr/>
          <p:nvPr/>
        </p:nvSpPr>
        <p:spPr>
          <a:xfrm>
            <a:off x="3935999" y="909691"/>
            <a:ext cx="4320000" cy="4320000"/>
          </a:xfrm>
          <a:prstGeom prst="ellipse">
            <a:avLst/>
          </a:prstGeom>
          <a:noFill/>
          <a:ln w="12700">
            <a:solidFill>
              <a:srgbClr val="F6C35F"/>
            </a:solidFill>
          </a:ln>
          <a:effectLst>
            <a:glow rad="88900">
              <a:srgbClr val="F6C35F">
                <a:alpha val="4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7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향후 계획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	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356CEF-DE25-704D-9243-0DDABAAED71E}"/>
              </a:ext>
            </a:extLst>
          </p:cNvPr>
          <p:cNvCxnSpPr>
            <a:cxnSpLocks/>
          </p:cNvCxnSpPr>
          <p:nvPr/>
        </p:nvCxnSpPr>
        <p:spPr>
          <a:xfrm>
            <a:off x="1591207" y="2277845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D943A7B-D252-CC4E-B06C-57FF027E554F}"/>
              </a:ext>
            </a:extLst>
          </p:cNvPr>
          <p:cNvSpPr/>
          <p:nvPr/>
        </p:nvSpPr>
        <p:spPr>
          <a:xfrm>
            <a:off x="2931969" y="2241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6AE19D-BF3E-394E-B4BF-C4A3F5E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8" y="2220845"/>
            <a:ext cx="1245158" cy="12451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1A6211-DD26-8E4E-ABC9-3CCAA2C4D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2" y="4201307"/>
            <a:ext cx="1102569" cy="11025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C29F6-B777-FA49-8A9B-DBE12F15CB50}"/>
              </a:ext>
            </a:extLst>
          </p:cNvPr>
          <p:cNvSpPr txBox="1"/>
          <p:nvPr/>
        </p:nvSpPr>
        <p:spPr>
          <a:xfrm>
            <a:off x="3114928" y="2123304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High Correlation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BD05E9-72C2-ED48-ADAF-253C3A0B0918}"/>
              </a:ext>
            </a:extLst>
          </p:cNvPr>
          <p:cNvSpPr/>
          <p:nvPr/>
        </p:nvSpPr>
        <p:spPr>
          <a:xfrm>
            <a:off x="2124491" y="271498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A927912-8665-FB4B-844E-669D1F7FB6E0}"/>
              </a:ext>
            </a:extLst>
          </p:cNvPr>
          <p:cNvSpPr/>
          <p:nvPr/>
        </p:nvSpPr>
        <p:spPr>
          <a:xfrm>
            <a:off x="2124491" y="305353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05D2E87D-6D7B-F246-BB57-A6F3930885B9}"/>
              </a:ext>
            </a:extLst>
          </p:cNvPr>
          <p:cNvCxnSpPr>
            <a:cxnSpLocks/>
          </p:cNvCxnSpPr>
          <p:nvPr/>
        </p:nvCxnSpPr>
        <p:spPr>
          <a:xfrm>
            <a:off x="1591207" y="421166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874BCE50-93E2-614B-B334-CD956F850F6F}"/>
              </a:ext>
            </a:extLst>
          </p:cNvPr>
          <p:cNvSpPr/>
          <p:nvPr/>
        </p:nvSpPr>
        <p:spPr>
          <a:xfrm>
            <a:off x="2931969" y="417553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6A3DB2-383D-1F43-AA2A-7F6FE65F089E}"/>
              </a:ext>
            </a:extLst>
          </p:cNvPr>
          <p:cNvSpPr txBox="1"/>
          <p:nvPr/>
        </p:nvSpPr>
        <p:spPr>
          <a:xfrm>
            <a:off x="3114928" y="4057123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변수 추가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66CDA2-B8F8-D24A-99AF-1D523913313D}"/>
              </a:ext>
            </a:extLst>
          </p:cNvPr>
          <p:cNvSpPr txBox="1"/>
          <p:nvPr/>
        </p:nvSpPr>
        <p:spPr>
          <a:xfrm>
            <a:off x="2425168" y="2625049"/>
            <a:ext cx="353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서로 상관계수가 높은 설명변수들 존재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374DA7-6826-4F44-AC9E-97D1B7E4A2D9}"/>
              </a:ext>
            </a:extLst>
          </p:cNvPr>
          <p:cNvSpPr txBox="1"/>
          <p:nvPr/>
        </p:nvSpPr>
        <p:spPr>
          <a:xfrm>
            <a:off x="2425169" y="2967102"/>
            <a:ext cx="3256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어떤 변수들을 살릴 것인가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?!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A4643AF-B549-3244-99B2-D5944147752B}"/>
              </a:ext>
            </a:extLst>
          </p:cNvPr>
          <p:cNvSpPr/>
          <p:nvPr/>
        </p:nvSpPr>
        <p:spPr>
          <a:xfrm>
            <a:off x="2124491" y="4677173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A299E0A-C1F5-1049-A9D8-403664204654}"/>
              </a:ext>
            </a:extLst>
          </p:cNvPr>
          <p:cNvSpPr/>
          <p:nvPr/>
        </p:nvSpPr>
        <p:spPr>
          <a:xfrm>
            <a:off x="2124491" y="5015727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44ADB3-F0C2-6B4E-97B4-E6B545B88DE4}"/>
              </a:ext>
            </a:extLst>
          </p:cNvPr>
          <p:cNvSpPr txBox="1"/>
          <p:nvPr/>
        </p:nvSpPr>
        <p:spPr>
          <a:xfrm>
            <a:off x="2425169" y="4587238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 가능한 변수가 적은 상황이라 판단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278557-ED76-6444-9BE4-C19076DDD1A0}"/>
              </a:ext>
            </a:extLst>
          </p:cNvPr>
          <p:cNvSpPr txBox="1"/>
          <p:nvPr/>
        </p:nvSpPr>
        <p:spPr>
          <a:xfrm>
            <a:off x="2425169" y="4929291"/>
            <a:ext cx="335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 사이트 데이터 추출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및 파생변수 생성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(ex) BABIP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55BCBEEE-82F7-E04F-8F57-A13312A9C8B1}"/>
              </a:ext>
            </a:extLst>
          </p:cNvPr>
          <p:cNvCxnSpPr>
            <a:cxnSpLocks/>
          </p:cNvCxnSpPr>
          <p:nvPr/>
        </p:nvCxnSpPr>
        <p:spPr>
          <a:xfrm>
            <a:off x="7213722" y="2220845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7F6041F-F00E-1542-AED9-0BB310D8D6CA}"/>
              </a:ext>
            </a:extLst>
          </p:cNvPr>
          <p:cNvSpPr/>
          <p:nvPr/>
        </p:nvSpPr>
        <p:spPr>
          <a:xfrm>
            <a:off x="8554484" y="2184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F6B4EB-071A-8C44-AA64-42566B8B0617}"/>
              </a:ext>
            </a:extLst>
          </p:cNvPr>
          <p:cNvSpPr txBox="1"/>
          <p:nvPr/>
        </p:nvSpPr>
        <p:spPr>
          <a:xfrm>
            <a:off x="8737443" y="2066304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Skewness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조정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68C1E88-CBDB-CD4C-9716-56D1F11695AB}"/>
              </a:ext>
            </a:extLst>
          </p:cNvPr>
          <p:cNvSpPr/>
          <p:nvPr/>
        </p:nvSpPr>
        <p:spPr>
          <a:xfrm>
            <a:off x="7747006" y="265798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BE02AC2-2C22-6C49-A5B7-83626EB5FCD1}"/>
              </a:ext>
            </a:extLst>
          </p:cNvPr>
          <p:cNvSpPr/>
          <p:nvPr/>
        </p:nvSpPr>
        <p:spPr>
          <a:xfrm>
            <a:off x="7747006" y="299653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A3E408-0F5D-F345-B6F4-B91175501240}"/>
              </a:ext>
            </a:extLst>
          </p:cNvPr>
          <p:cNvSpPr txBox="1"/>
          <p:nvPr/>
        </p:nvSpPr>
        <p:spPr>
          <a:xfrm>
            <a:off x="8047684" y="2568049"/>
            <a:ext cx="340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Skewness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조정 후 양봉 분포가 되는 경우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...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EEE83A-792E-9443-980E-34863AE1BF4B}"/>
              </a:ext>
            </a:extLst>
          </p:cNvPr>
          <p:cNvSpPr txBox="1"/>
          <p:nvPr/>
        </p:nvSpPr>
        <p:spPr>
          <a:xfrm>
            <a:off x="8047684" y="2910102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그대로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..?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아니면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Transformation..?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6888053-0217-5642-A00C-3B1C52779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45" y="2184714"/>
            <a:ext cx="1101575" cy="1101575"/>
          </a:xfrm>
          <a:prstGeom prst="rect">
            <a:avLst/>
          </a:prstGeom>
        </p:spPr>
      </p:pic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3D87349B-608B-694C-805D-F87355AA65AE}"/>
              </a:ext>
            </a:extLst>
          </p:cNvPr>
          <p:cNvCxnSpPr>
            <a:cxnSpLocks/>
          </p:cNvCxnSpPr>
          <p:nvPr/>
        </p:nvCxnSpPr>
        <p:spPr>
          <a:xfrm>
            <a:off x="7213722" y="4201307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A1C33EA6-092F-164B-A8FF-0EC113C6F9F3}"/>
              </a:ext>
            </a:extLst>
          </p:cNvPr>
          <p:cNvSpPr/>
          <p:nvPr/>
        </p:nvSpPr>
        <p:spPr>
          <a:xfrm>
            <a:off x="8554484" y="416517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BE33C9-5637-034A-BA4D-FA6DC731E31A}"/>
              </a:ext>
            </a:extLst>
          </p:cNvPr>
          <p:cNvSpPr txBox="1"/>
          <p:nvPr/>
        </p:nvSpPr>
        <p:spPr>
          <a:xfrm>
            <a:off x="8737443" y="4046766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Modeling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28827E-7CB2-FC46-A57F-86D175221150}"/>
              </a:ext>
            </a:extLst>
          </p:cNvPr>
          <p:cNvSpPr/>
          <p:nvPr/>
        </p:nvSpPr>
        <p:spPr>
          <a:xfrm>
            <a:off x="7747006" y="4638446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B123F38-D63C-474E-A6BE-D08A2A90B098}"/>
              </a:ext>
            </a:extLst>
          </p:cNvPr>
          <p:cNvSpPr/>
          <p:nvPr/>
        </p:nvSpPr>
        <p:spPr>
          <a:xfrm>
            <a:off x="7747006" y="497700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446294-3FE9-9241-9003-C24DC882568A}"/>
              </a:ext>
            </a:extLst>
          </p:cNvPr>
          <p:cNvSpPr txBox="1"/>
          <p:nvPr/>
        </p:nvSpPr>
        <p:spPr>
          <a:xfrm>
            <a:off x="8047684" y="4548511"/>
            <a:ext cx="373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전 존재하지 않는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변수들을 어떻게 생성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3BDCF3-17C0-DB48-8C3D-16DE9A5E0D4F}"/>
              </a:ext>
            </a:extLst>
          </p:cNvPr>
          <p:cNvSpPr txBox="1"/>
          <p:nvPr/>
        </p:nvSpPr>
        <p:spPr>
          <a:xfrm>
            <a:off x="8047684" y="4890564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가장 적절한 모델링 기법 선택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63DC2-59C3-084A-BF74-3E3585194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46" y="4146900"/>
            <a:ext cx="1090168" cy="1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12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DEAC-8F76-432E-B4D5-EF7898D5D7A8}"/>
              </a:ext>
            </a:extLst>
          </p:cNvPr>
          <p:cNvSpPr txBox="1"/>
          <p:nvPr/>
        </p:nvSpPr>
        <p:spPr>
          <a:xfrm>
            <a:off x="3776664" y="2721114"/>
            <a:ext cx="463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6C35F">
                    <a:alpha val="90000"/>
                  </a:srgb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감사합니다</a:t>
            </a:r>
            <a:endParaRPr lang="ko-KR" altLang="en-US" sz="4000" dirty="0">
              <a:solidFill>
                <a:schemeClr val="bg1">
                  <a:alpha val="90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10778C-F73D-40D6-A53A-CBCA41998129}"/>
              </a:ext>
            </a:extLst>
          </p:cNvPr>
          <p:cNvSpPr/>
          <p:nvPr/>
        </p:nvSpPr>
        <p:spPr>
          <a:xfrm>
            <a:off x="3935999" y="909691"/>
            <a:ext cx="4320000" cy="4320000"/>
          </a:xfrm>
          <a:prstGeom prst="ellipse">
            <a:avLst/>
          </a:prstGeom>
          <a:noFill/>
          <a:ln w="12700">
            <a:solidFill>
              <a:srgbClr val="F6C35F"/>
            </a:solidFill>
          </a:ln>
          <a:effectLst>
            <a:glow rad="88900">
              <a:srgbClr val="F6C35F">
                <a:alpha val="4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5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2724151" y="364407"/>
            <a:ext cx="9468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조원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623272B-2384-4702-A1DC-5626168BC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214"/>
          <a:stretch/>
        </p:blipFill>
        <p:spPr>
          <a:xfrm>
            <a:off x="3116114" y="3913559"/>
            <a:ext cx="1440000" cy="159814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1E2F300-B49F-4706-B133-78AB557BE3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1214"/>
          <a:stretch/>
        </p:blipFill>
        <p:spPr>
          <a:xfrm>
            <a:off x="7541920" y="3913559"/>
            <a:ext cx="1440000" cy="1598147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026B722-F131-43B0-8729-7128387D99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3339"/>
          <a:stretch/>
        </p:blipFill>
        <p:spPr>
          <a:xfrm>
            <a:off x="9280126" y="1476257"/>
            <a:ext cx="1440000" cy="155990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CC36FE-DDEB-43B9-958A-31864CE096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3339"/>
          <a:stretch/>
        </p:blipFill>
        <p:spPr>
          <a:xfrm>
            <a:off x="1203497" y="1476257"/>
            <a:ext cx="1440000" cy="155990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5BA8A26-0EA0-4A75-A90A-57F23A1A92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3339"/>
          <a:stretch/>
        </p:blipFill>
        <p:spPr>
          <a:xfrm>
            <a:off x="5393757" y="1476257"/>
            <a:ext cx="1440000" cy="155990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C4560C5-E994-4362-A51E-A5C71CF3B174}"/>
              </a:ext>
            </a:extLst>
          </p:cNvPr>
          <p:cNvSpPr/>
          <p:nvPr/>
        </p:nvSpPr>
        <p:spPr>
          <a:xfrm>
            <a:off x="1023497" y="1358458"/>
            <a:ext cx="1800000" cy="1800000"/>
          </a:xfrm>
          <a:prstGeom prst="ellipse">
            <a:avLst/>
          </a:prstGeom>
          <a:noFill/>
          <a:ln w="12700">
            <a:solidFill>
              <a:srgbClr val="F5BB6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0AD1DD-1B7B-414F-A215-DDA0609C79D3}"/>
              </a:ext>
            </a:extLst>
          </p:cNvPr>
          <p:cNvSpPr/>
          <p:nvPr/>
        </p:nvSpPr>
        <p:spPr>
          <a:xfrm>
            <a:off x="5213757" y="1358458"/>
            <a:ext cx="1800000" cy="1800000"/>
          </a:xfrm>
          <a:prstGeom prst="ellipse">
            <a:avLst/>
          </a:prstGeom>
          <a:noFill/>
          <a:ln w="12700">
            <a:solidFill>
              <a:srgbClr val="F5BB6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BE789F-515C-4AC7-A976-3C56C0A89A61}"/>
              </a:ext>
            </a:extLst>
          </p:cNvPr>
          <p:cNvSpPr/>
          <p:nvPr/>
        </p:nvSpPr>
        <p:spPr>
          <a:xfrm>
            <a:off x="9100126" y="1358458"/>
            <a:ext cx="1800000" cy="1800000"/>
          </a:xfrm>
          <a:prstGeom prst="ellipse">
            <a:avLst/>
          </a:prstGeom>
          <a:noFill/>
          <a:ln w="12700">
            <a:solidFill>
              <a:srgbClr val="F5BB6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332CF7-0A38-4817-BB72-C26713E5BCE4}"/>
              </a:ext>
            </a:extLst>
          </p:cNvPr>
          <p:cNvSpPr/>
          <p:nvPr/>
        </p:nvSpPr>
        <p:spPr>
          <a:xfrm>
            <a:off x="2936114" y="3812632"/>
            <a:ext cx="1800000" cy="1800000"/>
          </a:xfrm>
          <a:prstGeom prst="ellipse">
            <a:avLst/>
          </a:prstGeom>
          <a:noFill/>
          <a:ln w="12700">
            <a:solidFill>
              <a:srgbClr val="F5BB6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E60F3E-BCE8-44B0-8C30-B4DC74590AAF}"/>
              </a:ext>
            </a:extLst>
          </p:cNvPr>
          <p:cNvSpPr/>
          <p:nvPr/>
        </p:nvSpPr>
        <p:spPr>
          <a:xfrm>
            <a:off x="7361920" y="3812632"/>
            <a:ext cx="1800000" cy="1800000"/>
          </a:xfrm>
          <a:prstGeom prst="ellipse">
            <a:avLst/>
          </a:prstGeom>
          <a:noFill/>
          <a:ln w="12700">
            <a:solidFill>
              <a:srgbClr val="F5BB6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BE468-B34D-416C-82D4-580D0A265714}"/>
              </a:ext>
            </a:extLst>
          </p:cNvPr>
          <p:cNvSpPr txBox="1"/>
          <p:nvPr/>
        </p:nvSpPr>
        <p:spPr>
          <a:xfrm>
            <a:off x="1533164" y="3211726"/>
            <a:ext cx="78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5BB62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권혁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3E216-6689-40D1-A022-E467CF18860C}"/>
              </a:ext>
            </a:extLst>
          </p:cNvPr>
          <p:cNvSpPr txBox="1"/>
          <p:nvPr/>
        </p:nvSpPr>
        <p:spPr>
          <a:xfrm>
            <a:off x="3280947" y="5665900"/>
            <a:ext cx="111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5BB62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김내히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D43D2-EDA6-4C4E-8290-E59857202996}"/>
              </a:ext>
            </a:extLst>
          </p:cNvPr>
          <p:cNvSpPr txBox="1"/>
          <p:nvPr/>
        </p:nvSpPr>
        <p:spPr>
          <a:xfrm>
            <a:off x="5558590" y="3211726"/>
            <a:ext cx="111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5BB62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임선우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6121B-17FC-40A0-8560-EFBA059C6697}"/>
              </a:ext>
            </a:extLst>
          </p:cNvPr>
          <p:cNvSpPr txBox="1"/>
          <p:nvPr/>
        </p:nvSpPr>
        <p:spPr>
          <a:xfrm>
            <a:off x="7706753" y="5665900"/>
            <a:ext cx="111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5BB62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조유림</a:t>
            </a:r>
            <a:endParaRPr lang="ko-KR" altLang="en-US" b="1" dirty="0">
              <a:solidFill>
                <a:srgbClr val="F5BB62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B86ED3-5BE6-4612-B884-41652051A251}"/>
              </a:ext>
            </a:extLst>
          </p:cNvPr>
          <p:cNvSpPr txBox="1"/>
          <p:nvPr/>
        </p:nvSpPr>
        <p:spPr>
          <a:xfrm>
            <a:off x="9444959" y="3229877"/>
            <a:ext cx="111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5BB62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홍익선</a:t>
            </a:r>
            <a:endParaRPr lang="ko-KR" altLang="en-US" b="1" dirty="0">
              <a:solidFill>
                <a:srgbClr val="F5BB62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43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DEAC-8F76-432E-B4D5-EF7898D5D7A8}"/>
              </a:ext>
            </a:extLst>
          </p:cNvPr>
          <p:cNvSpPr txBox="1"/>
          <p:nvPr/>
        </p:nvSpPr>
        <p:spPr>
          <a:xfrm>
            <a:off x="3776664" y="2721114"/>
            <a:ext cx="463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6C35F">
                    <a:alpha val="90000"/>
                  </a:srgb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데이터 </a:t>
            </a:r>
            <a:r>
              <a:rPr lang="ko-KR" altLang="en-US" sz="4000" b="1" dirty="0">
                <a:solidFill>
                  <a:schemeClr val="bg1">
                    <a:alpha val="90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설명</a:t>
            </a:r>
            <a:endParaRPr lang="ko-KR" altLang="en-US" sz="4000" dirty="0">
              <a:solidFill>
                <a:schemeClr val="bg1">
                  <a:alpha val="90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441039-7294-422D-B8D2-5B2A5018B201}"/>
              </a:ext>
            </a:extLst>
          </p:cNvPr>
          <p:cNvSpPr/>
          <p:nvPr/>
        </p:nvSpPr>
        <p:spPr>
          <a:xfrm>
            <a:off x="3935999" y="909691"/>
            <a:ext cx="4320000" cy="4320000"/>
          </a:xfrm>
          <a:prstGeom prst="ellipse">
            <a:avLst/>
          </a:prstGeom>
          <a:noFill/>
          <a:ln w="12700">
            <a:solidFill>
              <a:srgbClr val="F6C35F"/>
            </a:solidFill>
          </a:ln>
          <a:effectLst>
            <a:glow rad="88900">
              <a:srgbClr val="F6C35F">
                <a:alpha val="4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2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8292F-9F89-489E-84E4-89831ACE87D0}"/>
              </a:ext>
            </a:extLst>
          </p:cNvPr>
          <p:cNvSpPr txBox="1"/>
          <p:nvPr/>
        </p:nvSpPr>
        <p:spPr>
          <a:xfrm>
            <a:off x="527486" y="717857"/>
            <a:ext cx="10205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스포츠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투아이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제공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2016~2020/7/20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KBO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정규시즌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경기별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결과 및 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/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 기록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연도별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등록선수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팀타자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총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40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 파일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cxnSp>
        <p:nvCxnSpPr>
          <p:cNvPr id="11" name="직선 연결선[R] 19">
            <a:extLst>
              <a:ext uri="{FF2B5EF4-FFF2-40B4-BE49-F238E27FC236}">
                <a16:creationId xmlns:a16="http://schemas.microsoft.com/office/drawing/2014/main" id="{B53BBB08-C9EA-4B26-9932-F4150F945B98}"/>
              </a:ext>
            </a:extLst>
          </p:cNvPr>
          <p:cNvCxnSpPr>
            <a:cxnSpLocks/>
          </p:cNvCxnSpPr>
          <p:nvPr/>
        </p:nvCxnSpPr>
        <p:spPr>
          <a:xfrm>
            <a:off x="1683371" y="1958370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535DC0-0017-4D23-941F-62CCB2177214}"/>
              </a:ext>
            </a:extLst>
          </p:cNvPr>
          <p:cNvSpPr txBox="1"/>
          <p:nvPr/>
        </p:nvSpPr>
        <p:spPr>
          <a:xfrm>
            <a:off x="3207092" y="1803829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AF2E8D-A1BF-48AF-9C5E-0CFA8E2438E3}"/>
              </a:ext>
            </a:extLst>
          </p:cNvPr>
          <p:cNvSpPr/>
          <p:nvPr/>
        </p:nvSpPr>
        <p:spPr>
          <a:xfrm>
            <a:off x="2216655" y="2395509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478F3E-169F-464A-AA23-1635C90CBF59}"/>
              </a:ext>
            </a:extLst>
          </p:cNvPr>
          <p:cNvSpPr/>
          <p:nvPr/>
        </p:nvSpPr>
        <p:spPr>
          <a:xfrm>
            <a:off x="2216655" y="273406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7E5B9-D49A-4B38-A30B-043595B6327A}"/>
              </a:ext>
            </a:extLst>
          </p:cNvPr>
          <p:cNvSpPr txBox="1"/>
          <p:nvPr/>
        </p:nvSpPr>
        <p:spPr>
          <a:xfrm>
            <a:off x="2517333" y="2305574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이름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F63057-0954-457E-94DC-1164DA99B41B}"/>
              </a:ext>
            </a:extLst>
          </p:cNvPr>
          <p:cNvSpPr/>
          <p:nvPr/>
        </p:nvSpPr>
        <p:spPr>
          <a:xfrm>
            <a:off x="3018449" y="1916571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BA1D2-0E99-4E40-BB82-6399D9AA0496}"/>
              </a:ext>
            </a:extLst>
          </p:cNvPr>
          <p:cNvSpPr txBox="1"/>
          <p:nvPr/>
        </p:nvSpPr>
        <p:spPr>
          <a:xfrm>
            <a:off x="2517333" y="2654730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2016~2020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모두 동일한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팀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4BF701C-CF7D-4E5E-89F3-F51895BB8EC8}"/>
              </a:ext>
            </a:extLst>
          </p:cNvPr>
          <p:cNvSpPr/>
          <p:nvPr/>
        </p:nvSpPr>
        <p:spPr>
          <a:xfrm>
            <a:off x="2216655" y="3126437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DD5728-16FA-4150-A639-5B96860F43C3}"/>
              </a:ext>
            </a:extLst>
          </p:cNvPr>
          <p:cNvSpPr txBox="1"/>
          <p:nvPr/>
        </p:nvSpPr>
        <p:spPr>
          <a:xfrm>
            <a:off x="2517333" y="3047104"/>
            <a:ext cx="451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2019~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넥센 → 키움 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이름 변경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코드는 그대로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48E0D0F-D6F0-4AFF-A65F-78FE10049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A1C6A5F-2214-4078-91D5-03AB0DD62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1058214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39F61AE-8701-4800-9911-20B2E399C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" b="1"/>
          <a:stretch/>
        </p:blipFill>
        <p:spPr>
          <a:xfrm>
            <a:off x="356144" y="1471537"/>
            <a:ext cx="1325995" cy="2647374"/>
          </a:xfrm>
          <a:prstGeom prst="rect">
            <a:avLst/>
          </a:prstGeom>
        </p:spPr>
      </p:pic>
      <p:cxnSp>
        <p:nvCxnSpPr>
          <p:cNvPr id="84" name="직선 연결선[R] 19">
            <a:extLst>
              <a:ext uri="{FF2B5EF4-FFF2-40B4-BE49-F238E27FC236}">
                <a16:creationId xmlns:a16="http://schemas.microsoft.com/office/drawing/2014/main" id="{61949D3F-5D15-434C-A5AB-7C8674FD3E73}"/>
              </a:ext>
            </a:extLst>
          </p:cNvPr>
          <p:cNvCxnSpPr>
            <a:cxnSpLocks/>
          </p:cNvCxnSpPr>
          <p:nvPr/>
        </p:nvCxnSpPr>
        <p:spPr>
          <a:xfrm>
            <a:off x="5826442" y="4807266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E79065E-1330-4187-81B6-1B574DFC5DF2}"/>
              </a:ext>
            </a:extLst>
          </p:cNvPr>
          <p:cNvSpPr txBox="1"/>
          <p:nvPr/>
        </p:nvSpPr>
        <p:spPr>
          <a:xfrm>
            <a:off x="7350163" y="4652725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경기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3183C10-4892-4960-9AB4-C56CA937E672}"/>
              </a:ext>
            </a:extLst>
          </p:cNvPr>
          <p:cNvSpPr/>
          <p:nvPr/>
        </p:nvSpPr>
        <p:spPr>
          <a:xfrm>
            <a:off x="6359726" y="5386449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A560CB4-3A82-4A0D-9419-B155457B04DA}"/>
              </a:ext>
            </a:extLst>
          </p:cNvPr>
          <p:cNvSpPr/>
          <p:nvPr/>
        </p:nvSpPr>
        <p:spPr>
          <a:xfrm>
            <a:off x="6359726" y="572500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8F9EF39-F55F-4F11-8DB4-55CB7DA63FBA}"/>
              </a:ext>
            </a:extLst>
          </p:cNvPr>
          <p:cNvSpPr txBox="1"/>
          <p:nvPr/>
        </p:nvSpPr>
        <p:spPr>
          <a:xfrm>
            <a:off x="6660402" y="5296514"/>
            <a:ext cx="5546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참여 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더블헤더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요일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구장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1BA0CDF-FD1C-45CB-A891-FB91C3E470D9}"/>
              </a:ext>
            </a:extLst>
          </p:cNvPr>
          <p:cNvSpPr/>
          <p:nvPr/>
        </p:nvSpPr>
        <p:spPr>
          <a:xfrm>
            <a:off x="7161520" y="476546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A09A3B-BF0B-499A-B638-FC3B48B0052B}"/>
              </a:ext>
            </a:extLst>
          </p:cNvPr>
          <p:cNvSpPr txBox="1"/>
          <p:nvPr/>
        </p:nvSpPr>
        <p:spPr>
          <a:xfrm>
            <a:off x="6660404" y="5645670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 1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은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 2~5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정보와 동일 ⇒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4671BA8-7DD8-4BB4-B06C-EF0C17E96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" b="25814"/>
          <a:stretch/>
        </p:blipFill>
        <p:spPr>
          <a:xfrm>
            <a:off x="356144" y="4339426"/>
            <a:ext cx="5471634" cy="1956185"/>
          </a:xfrm>
          <a:prstGeom prst="rect">
            <a:avLst/>
          </a:prstGeom>
        </p:spPr>
      </p:pic>
      <p:sp>
        <p:nvSpPr>
          <p:cNvPr id="98" name="타원 97">
            <a:extLst>
              <a:ext uri="{FF2B5EF4-FFF2-40B4-BE49-F238E27FC236}">
                <a16:creationId xmlns:a16="http://schemas.microsoft.com/office/drawing/2014/main" id="{B26EC056-858C-48D3-9152-AE701E850F92}"/>
              </a:ext>
            </a:extLst>
          </p:cNvPr>
          <p:cNvSpPr/>
          <p:nvPr/>
        </p:nvSpPr>
        <p:spPr>
          <a:xfrm>
            <a:off x="2216655" y="3520101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62A532-24A4-4A6A-A1ED-31383FCF9C82}"/>
              </a:ext>
            </a:extLst>
          </p:cNvPr>
          <p:cNvSpPr txBox="1"/>
          <p:nvPr/>
        </p:nvSpPr>
        <p:spPr>
          <a:xfrm>
            <a:off x="2517333" y="344076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이름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코드 사용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90D27B0-ABC4-4836-8087-DF5C64EA9B9A}"/>
              </a:ext>
            </a:extLst>
          </p:cNvPr>
          <p:cNvSpPr txBox="1"/>
          <p:nvPr/>
        </p:nvSpPr>
        <p:spPr>
          <a:xfrm rot="5400000">
            <a:off x="2746306" y="6272662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14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8292F-9F89-489E-84E4-89831ACE87D0}"/>
              </a:ext>
            </a:extLst>
          </p:cNvPr>
          <p:cNvSpPr txBox="1"/>
          <p:nvPr/>
        </p:nvSpPr>
        <p:spPr>
          <a:xfrm>
            <a:off x="527486" y="717857"/>
            <a:ext cx="10205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스포츠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투아이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제공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2016~2020/7/20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KBO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정규시즌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경기별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결과 및 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/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 기록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연도별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등록선수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팀타자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총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40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 파일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48E0D0F-D6F0-4AFF-A65F-78FE10049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A1C6A5F-2214-4078-91D5-03AB0DD62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1058214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587974B-A4EE-422B-B965-8F430820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58" y="1740162"/>
            <a:ext cx="4732430" cy="2019475"/>
          </a:xfrm>
          <a:prstGeom prst="rect">
            <a:avLst/>
          </a:prstGeom>
        </p:spPr>
      </p:pic>
      <p:cxnSp>
        <p:nvCxnSpPr>
          <p:cNvPr id="65" name="직선 연결선[R] 19">
            <a:extLst>
              <a:ext uri="{FF2B5EF4-FFF2-40B4-BE49-F238E27FC236}">
                <a16:creationId xmlns:a16="http://schemas.microsoft.com/office/drawing/2014/main" id="{9EC96ECA-FF2E-4D15-BA43-07B5755602CC}"/>
              </a:ext>
            </a:extLst>
          </p:cNvPr>
          <p:cNvCxnSpPr>
            <a:cxnSpLocks/>
          </p:cNvCxnSpPr>
          <p:nvPr/>
        </p:nvCxnSpPr>
        <p:spPr>
          <a:xfrm>
            <a:off x="5648889" y="2250735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C47491-07F3-41AD-A18A-C9C2558F4CDE}"/>
              </a:ext>
            </a:extLst>
          </p:cNvPr>
          <p:cNvSpPr txBox="1"/>
          <p:nvPr/>
        </p:nvSpPr>
        <p:spPr>
          <a:xfrm>
            <a:off x="7172610" y="2096194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선수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3730304-A7C3-4ECE-84AC-72A034290F46}"/>
              </a:ext>
            </a:extLst>
          </p:cNvPr>
          <p:cNvSpPr/>
          <p:nvPr/>
        </p:nvSpPr>
        <p:spPr>
          <a:xfrm>
            <a:off x="6182173" y="2687874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D321DB-F9AC-4CC5-B06A-94F61910A228}"/>
              </a:ext>
            </a:extLst>
          </p:cNvPr>
          <p:cNvSpPr/>
          <p:nvPr/>
        </p:nvSpPr>
        <p:spPr>
          <a:xfrm>
            <a:off x="6182173" y="3026428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D3F92C-BF16-4256-BC4D-418B3E4DF626}"/>
              </a:ext>
            </a:extLst>
          </p:cNvPr>
          <p:cNvSpPr txBox="1"/>
          <p:nvPr/>
        </p:nvSpPr>
        <p:spPr>
          <a:xfrm>
            <a:off x="6482851" y="2597939"/>
            <a:ext cx="52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시즌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이름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소속 팀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포지션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연봉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FED28DA-7D1C-425C-BEA7-C50A27DD5A09}"/>
              </a:ext>
            </a:extLst>
          </p:cNvPr>
          <p:cNvSpPr/>
          <p:nvPr/>
        </p:nvSpPr>
        <p:spPr>
          <a:xfrm>
            <a:off x="6983967" y="2208936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7455EB-C0B8-4B66-A84C-72512D9E45F9}"/>
              </a:ext>
            </a:extLst>
          </p:cNvPr>
          <p:cNvSpPr txBox="1"/>
          <p:nvPr/>
        </p:nvSpPr>
        <p:spPr>
          <a:xfrm>
            <a:off x="6482851" y="2947095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이름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코드 사용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74423-EA91-4B60-A3FE-B38F94B80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58" y="4179167"/>
            <a:ext cx="2705334" cy="1996613"/>
          </a:xfrm>
          <a:prstGeom prst="rect">
            <a:avLst/>
          </a:prstGeom>
        </p:spPr>
      </p:pic>
      <p:cxnSp>
        <p:nvCxnSpPr>
          <p:cNvPr id="74" name="직선 연결선[R] 19">
            <a:extLst>
              <a:ext uri="{FF2B5EF4-FFF2-40B4-BE49-F238E27FC236}">
                <a16:creationId xmlns:a16="http://schemas.microsoft.com/office/drawing/2014/main" id="{B0FA97CD-3D38-4175-B883-3736B690656B}"/>
              </a:ext>
            </a:extLst>
          </p:cNvPr>
          <p:cNvCxnSpPr>
            <a:cxnSpLocks/>
          </p:cNvCxnSpPr>
          <p:nvPr/>
        </p:nvCxnSpPr>
        <p:spPr>
          <a:xfrm>
            <a:off x="3626259" y="466165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04EF1AB-73C8-431B-8C6A-01F0F6F10CEC}"/>
              </a:ext>
            </a:extLst>
          </p:cNvPr>
          <p:cNvSpPr txBox="1"/>
          <p:nvPr/>
        </p:nvSpPr>
        <p:spPr>
          <a:xfrm>
            <a:off x="5149980" y="4507113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등록 선수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21F6694-41E3-4605-BD26-B621B21B6875}"/>
              </a:ext>
            </a:extLst>
          </p:cNvPr>
          <p:cNvSpPr/>
          <p:nvPr/>
        </p:nvSpPr>
        <p:spPr>
          <a:xfrm>
            <a:off x="4159543" y="509879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954A63-7D0A-4B88-8BD6-B0CA191A584D}"/>
              </a:ext>
            </a:extLst>
          </p:cNvPr>
          <p:cNvSpPr txBox="1"/>
          <p:nvPr/>
        </p:nvSpPr>
        <p:spPr>
          <a:xfrm>
            <a:off x="4460221" y="5008858"/>
            <a:ext cx="500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등록 여부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9EE654E-B16E-47EA-914D-347AF4352EFD}"/>
              </a:ext>
            </a:extLst>
          </p:cNvPr>
          <p:cNvSpPr/>
          <p:nvPr/>
        </p:nvSpPr>
        <p:spPr>
          <a:xfrm>
            <a:off x="4961337" y="461985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DFE53-42E2-466F-9258-ECA9A57E62C0}"/>
              </a:ext>
            </a:extLst>
          </p:cNvPr>
          <p:cNvSpPr txBox="1"/>
          <p:nvPr/>
        </p:nvSpPr>
        <p:spPr>
          <a:xfrm rot="5400000">
            <a:off x="3045969" y="3735682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29732-D3CA-4D78-80AD-2BF393F9CCE7}"/>
              </a:ext>
            </a:extLst>
          </p:cNvPr>
          <p:cNvSpPr txBox="1"/>
          <p:nvPr/>
        </p:nvSpPr>
        <p:spPr>
          <a:xfrm rot="5400000">
            <a:off x="2161364" y="6151700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E515A46-E1B7-4221-A9F4-717E5443B4AD}"/>
              </a:ext>
            </a:extLst>
          </p:cNvPr>
          <p:cNvSpPr/>
          <p:nvPr/>
        </p:nvSpPr>
        <p:spPr>
          <a:xfrm>
            <a:off x="4159541" y="5095199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C755C22-6479-4FDA-8BD6-1B8BACBA511B}"/>
              </a:ext>
            </a:extLst>
          </p:cNvPr>
          <p:cNvSpPr/>
          <p:nvPr/>
        </p:nvSpPr>
        <p:spPr>
          <a:xfrm>
            <a:off x="4159541" y="5433753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971D53-726E-4832-9C1D-1D89FD0D8694}"/>
              </a:ext>
            </a:extLst>
          </p:cNvPr>
          <p:cNvSpPr txBox="1"/>
          <p:nvPr/>
        </p:nvSpPr>
        <p:spPr>
          <a:xfrm>
            <a:off x="4460218" y="5354420"/>
            <a:ext cx="6565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기록이 있는 선수 목록 선수 데이터에 이미 있으므로 이 데이터는 사용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64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8292F-9F89-489E-84E4-89831ACE87D0}"/>
              </a:ext>
            </a:extLst>
          </p:cNvPr>
          <p:cNvSpPr txBox="1"/>
          <p:nvPr/>
        </p:nvSpPr>
        <p:spPr>
          <a:xfrm>
            <a:off x="527486" y="717857"/>
            <a:ext cx="10205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스포츠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투아이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제공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2016~2020/7/20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KBO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정규시즌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경기별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 결과 및 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/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 기록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연도별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경기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등록선수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팀타자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개인투수</a:t>
            </a:r>
            <a:r>
              <a:rPr lang="en-US" altLang="ko-KR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, </a:t>
            </a:r>
            <a:r>
              <a:rPr lang="ko-KR" altLang="en-US" sz="1600" dirty="0">
                <a:solidFill>
                  <a:srgbClr val="F6C35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개인타자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총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40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개 파일</a:t>
            </a:r>
            <a:endParaRPr lang="en-US" altLang="ko-KR" sz="1600" dirty="0">
              <a:solidFill>
                <a:srgbClr val="F6C35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cxnSp>
        <p:nvCxnSpPr>
          <p:cNvPr id="11" name="직선 연결선[R] 19">
            <a:extLst>
              <a:ext uri="{FF2B5EF4-FFF2-40B4-BE49-F238E27FC236}">
                <a16:creationId xmlns:a16="http://schemas.microsoft.com/office/drawing/2014/main" id="{B53BBB08-C9EA-4B26-9932-F4150F945B98}"/>
              </a:ext>
            </a:extLst>
          </p:cNvPr>
          <p:cNvCxnSpPr>
            <a:cxnSpLocks/>
          </p:cNvCxnSpPr>
          <p:nvPr/>
        </p:nvCxnSpPr>
        <p:spPr>
          <a:xfrm>
            <a:off x="4967180" y="2071092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535DC0-0017-4D23-941F-62CCB2177214}"/>
              </a:ext>
            </a:extLst>
          </p:cNvPr>
          <p:cNvSpPr txBox="1"/>
          <p:nvPr/>
        </p:nvSpPr>
        <p:spPr>
          <a:xfrm>
            <a:off x="6490901" y="1916551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팀투수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개인투수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AF2E8D-A1BF-48AF-9C5E-0CFA8E2438E3}"/>
              </a:ext>
            </a:extLst>
          </p:cNvPr>
          <p:cNvSpPr/>
          <p:nvPr/>
        </p:nvSpPr>
        <p:spPr>
          <a:xfrm>
            <a:off x="5500464" y="2508231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478F3E-169F-464A-AA23-1635C90CBF59}"/>
              </a:ext>
            </a:extLst>
          </p:cNvPr>
          <p:cNvSpPr/>
          <p:nvPr/>
        </p:nvSpPr>
        <p:spPr>
          <a:xfrm>
            <a:off x="5500464" y="284678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7E5B9-D49A-4B38-A30B-043595B6327A}"/>
              </a:ext>
            </a:extLst>
          </p:cNvPr>
          <p:cNvSpPr txBox="1"/>
          <p:nvPr/>
        </p:nvSpPr>
        <p:spPr>
          <a:xfrm>
            <a:off x="5801141" y="2418296"/>
            <a:ext cx="536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팀투수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참여 팀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결과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투구 수 등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(34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F63057-0954-457E-94DC-1164DA99B41B}"/>
              </a:ext>
            </a:extLst>
          </p:cNvPr>
          <p:cNvSpPr/>
          <p:nvPr/>
        </p:nvSpPr>
        <p:spPr>
          <a:xfrm>
            <a:off x="6302258" y="2029293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BA1D2-0E99-4E40-BB82-6399D9AA0496}"/>
              </a:ext>
            </a:extLst>
          </p:cNvPr>
          <p:cNvSpPr txBox="1"/>
          <p:nvPr/>
        </p:nvSpPr>
        <p:spPr>
          <a:xfrm>
            <a:off x="5801141" y="2767452"/>
            <a:ext cx="600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개인투수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팀투수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 +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구원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종료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(38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4BF701C-CF7D-4E5E-89F3-F51895BB8EC8}"/>
              </a:ext>
            </a:extLst>
          </p:cNvPr>
          <p:cNvSpPr/>
          <p:nvPr/>
        </p:nvSpPr>
        <p:spPr>
          <a:xfrm>
            <a:off x="5500464" y="3239159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DD5728-16FA-4150-A639-5B96860F43C3}"/>
              </a:ext>
            </a:extLst>
          </p:cNvPr>
          <p:cNvSpPr txBox="1"/>
          <p:nvPr/>
        </p:nvSpPr>
        <p:spPr>
          <a:xfrm>
            <a:off x="5801142" y="3159826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 Selection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필요</a:t>
            </a:r>
          </a:p>
        </p:txBody>
      </p:sp>
      <p:cxnSp>
        <p:nvCxnSpPr>
          <p:cNvPr id="22" name="직선 연결선[R] 30">
            <a:extLst>
              <a:ext uri="{FF2B5EF4-FFF2-40B4-BE49-F238E27FC236}">
                <a16:creationId xmlns:a16="http://schemas.microsoft.com/office/drawing/2014/main" id="{8D22B585-1CD5-466A-A6F2-643CDD4B7438}"/>
              </a:ext>
            </a:extLst>
          </p:cNvPr>
          <p:cNvCxnSpPr>
            <a:cxnSpLocks/>
          </p:cNvCxnSpPr>
          <p:nvPr/>
        </p:nvCxnSpPr>
        <p:spPr>
          <a:xfrm>
            <a:off x="4967180" y="4416152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E0463C-95C7-48D8-B000-6511678E40CE}"/>
              </a:ext>
            </a:extLst>
          </p:cNvPr>
          <p:cNvSpPr txBox="1"/>
          <p:nvPr/>
        </p:nvSpPr>
        <p:spPr>
          <a:xfrm>
            <a:off x="6490901" y="4261611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팀타자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개인타자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6AF49B-1DB7-4AEE-8FE8-91B359967E20}"/>
              </a:ext>
            </a:extLst>
          </p:cNvPr>
          <p:cNvSpPr/>
          <p:nvPr/>
        </p:nvSpPr>
        <p:spPr>
          <a:xfrm>
            <a:off x="5500464" y="4853291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33F7DE-618B-443D-BBFA-A038D09A5D57}"/>
              </a:ext>
            </a:extLst>
          </p:cNvPr>
          <p:cNvSpPr/>
          <p:nvPr/>
        </p:nvSpPr>
        <p:spPr>
          <a:xfrm>
            <a:off x="5500464" y="519184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298DD-830F-4E3C-BF19-CBB45F0FF3BD}"/>
              </a:ext>
            </a:extLst>
          </p:cNvPr>
          <p:cNvSpPr txBox="1"/>
          <p:nvPr/>
        </p:nvSpPr>
        <p:spPr>
          <a:xfrm>
            <a:off x="5801142" y="4763356"/>
            <a:ext cx="5704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팀타자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경기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참여 팀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타자 수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타수 등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(28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51AE217-5290-4D0C-997E-E43DAA6481A6}"/>
              </a:ext>
            </a:extLst>
          </p:cNvPr>
          <p:cNvSpPr/>
          <p:nvPr/>
        </p:nvSpPr>
        <p:spPr>
          <a:xfrm>
            <a:off x="6302258" y="4374353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4AE8C-8878-4960-B295-48B1C170B7AF}"/>
              </a:ext>
            </a:extLst>
          </p:cNvPr>
          <p:cNvSpPr txBox="1"/>
          <p:nvPr/>
        </p:nvSpPr>
        <p:spPr>
          <a:xfrm>
            <a:off x="5801142" y="5112512"/>
            <a:ext cx="559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개인타자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Features: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팀타자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Features +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선수 코드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타순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(31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 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358A17-9B48-4FC0-B4B1-1DECE4B8D451}"/>
              </a:ext>
            </a:extLst>
          </p:cNvPr>
          <p:cNvSpPr/>
          <p:nvPr/>
        </p:nvSpPr>
        <p:spPr>
          <a:xfrm>
            <a:off x="5500464" y="5584219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6C4B3-D0BE-452E-B446-75A96C3D76E5}"/>
              </a:ext>
            </a:extLst>
          </p:cNvPr>
          <p:cNvSpPr txBox="1"/>
          <p:nvPr/>
        </p:nvSpPr>
        <p:spPr>
          <a:xfrm>
            <a:off x="5801142" y="5504886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Feature Selection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필요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48E0D0F-D6F0-4AFF-A65F-78FE10049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A1C6A5F-2214-4078-91D5-03AB0DD62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1058214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667C57-DB9E-4B82-BCD1-305671154E3A}"/>
              </a:ext>
            </a:extLst>
          </p:cNvPr>
          <p:cNvSpPr txBox="1"/>
          <p:nvPr/>
        </p:nvSpPr>
        <p:spPr>
          <a:xfrm>
            <a:off x="2629019" y="2620596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87B51-1F20-441E-A1CC-6572EBFE8BD1}"/>
              </a:ext>
            </a:extLst>
          </p:cNvPr>
          <p:cNvSpPr txBox="1"/>
          <p:nvPr/>
        </p:nvSpPr>
        <p:spPr>
          <a:xfrm rot="5400000">
            <a:off x="1472208" y="3564909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633AB4-7B88-490F-B6C0-8929A638A72D}"/>
              </a:ext>
            </a:extLst>
          </p:cNvPr>
          <p:cNvSpPr txBox="1"/>
          <p:nvPr/>
        </p:nvSpPr>
        <p:spPr>
          <a:xfrm rot="5400000">
            <a:off x="3825193" y="3562017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02A2F2-3B45-43D9-8021-592A3717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7" y="1841008"/>
            <a:ext cx="2011854" cy="177561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2A33D88-2CDE-4CEA-8EFF-2170455329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07"/>
          <a:stretch/>
        </p:blipFill>
        <p:spPr>
          <a:xfrm>
            <a:off x="616264" y="4261611"/>
            <a:ext cx="1996613" cy="177561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838C6CD-3145-4BEF-8545-2349B7AAB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309" y="4261611"/>
            <a:ext cx="2011854" cy="176799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7B1BB08-6195-404C-9024-954B9A85B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309" y="1841008"/>
            <a:ext cx="2004234" cy="177561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86A3B32-022D-425C-8F18-997E9D0C36D4}"/>
              </a:ext>
            </a:extLst>
          </p:cNvPr>
          <p:cNvSpPr txBox="1"/>
          <p:nvPr/>
        </p:nvSpPr>
        <p:spPr>
          <a:xfrm>
            <a:off x="2628660" y="5029466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49A74B-85B7-4500-91F4-D732A8BCC8FB}"/>
              </a:ext>
            </a:extLst>
          </p:cNvPr>
          <p:cNvSpPr txBox="1"/>
          <p:nvPr/>
        </p:nvSpPr>
        <p:spPr>
          <a:xfrm rot="5400000">
            <a:off x="1471849" y="5973779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876528-C205-4114-B8C9-DFB343FD9C0A}"/>
              </a:ext>
            </a:extLst>
          </p:cNvPr>
          <p:cNvSpPr txBox="1"/>
          <p:nvPr/>
        </p:nvSpPr>
        <p:spPr>
          <a:xfrm rot="5400000">
            <a:off x="3824834" y="5970887"/>
            <a:ext cx="284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1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057526" y="36440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9746B-6A45-4A3B-90B1-007732FE9338}"/>
              </a:ext>
            </a:extLst>
          </p:cNvPr>
          <p:cNvSpPr txBox="1"/>
          <p:nvPr/>
        </p:nvSpPr>
        <p:spPr>
          <a:xfrm>
            <a:off x="527486" y="717857"/>
            <a:ext cx="365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분석 관점</a:t>
            </a:r>
            <a:endParaRPr lang="en-US" altLang="ko-KR" sz="1600" dirty="0">
              <a:solidFill>
                <a:schemeClr val="bg1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019CD-779C-4667-86D8-55784639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b="7972"/>
          <a:stretch/>
        </p:blipFill>
        <p:spPr>
          <a:xfrm flipH="1">
            <a:off x="387145" y="796168"/>
            <a:ext cx="177336" cy="1636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달 4">
            <a:extLst>
              <a:ext uri="{FF2B5EF4-FFF2-40B4-BE49-F238E27FC236}">
                <a16:creationId xmlns:a16="http://schemas.microsoft.com/office/drawing/2014/main" id="{9D3CFEAC-072F-4026-87D9-C4BE0B1001EB}"/>
              </a:ext>
            </a:extLst>
          </p:cNvPr>
          <p:cNvSpPr/>
          <p:nvPr/>
        </p:nvSpPr>
        <p:spPr>
          <a:xfrm>
            <a:off x="2090906" y="1689303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D6D612-44A8-4BEF-A820-655442242E7E}"/>
              </a:ext>
            </a:extLst>
          </p:cNvPr>
          <p:cNvSpPr/>
          <p:nvPr/>
        </p:nvSpPr>
        <p:spPr>
          <a:xfrm>
            <a:off x="2288261" y="1765864"/>
            <a:ext cx="2819039" cy="2819039"/>
          </a:xfrm>
          <a:prstGeom prst="ellipse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달 7">
            <a:extLst>
              <a:ext uri="{FF2B5EF4-FFF2-40B4-BE49-F238E27FC236}">
                <a16:creationId xmlns:a16="http://schemas.microsoft.com/office/drawing/2014/main" id="{3DDDF47C-34A3-4D25-A76D-240BD647D03A}"/>
              </a:ext>
            </a:extLst>
          </p:cNvPr>
          <p:cNvSpPr/>
          <p:nvPr/>
        </p:nvSpPr>
        <p:spPr>
          <a:xfrm>
            <a:off x="7084702" y="1643815"/>
            <a:ext cx="1481695" cy="2963389"/>
          </a:xfrm>
          <a:prstGeom prst="moon">
            <a:avLst>
              <a:gd name="adj" fmla="val 3676"/>
            </a:avLst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1E0254-994E-4DD0-AA1D-16625E9C6864}"/>
              </a:ext>
            </a:extLst>
          </p:cNvPr>
          <p:cNvSpPr/>
          <p:nvPr/>
        </p:nvSpPr>
        <p:spPr>
          <a:xfrm>
            <a:off x="7282057" y="1720376"/>
            <a:ext cx="2819039" cy="2819039"/>
          </a:xfrm>
          <a:prstGeom prst="ellipse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7626-EEAF-4262-AC80-1BE222C4AEF0}"/>
              </a:ext>
            </a:extLst>
          </p:cNvPr>
          <p:cNvSpPr txBox="1"/>
          <p:nvPr/>
        </p:nvSpPr>
        <p:spPr>
          <a:xfrm>
            <a:off x="5546937" y="2795116"/>
            <a:ext cx="108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579D9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vs</a:t>
            </a:r>
            <a:endParaRPr kumimoji="1" lang="ko-KR" altLang="en-US" sz="2800" dirty="0">
              <a:solidFill>
                <a:srgbClr val="579D9B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9FE54E0F-2D5F-4B37-B6A5-80B92D4B2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4593"/>
          <a:stretch/>
        </p:blipFill>
        <p:spPr>
          <a:xfrm>
            <a:off x="8013883" y="2450245"/>
            <a:ext cx="1355386" cy="135052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967B14A-1AAB-4FA2-949B-E50D20FA7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7438"/>
          <a:stretch/>
        </p:blipFill>
        <p:spPr>
          <a:xfrm>
            <a:off x="2900990" y="2295970"/>
            <a:ext cx="1593580" cy="1644621"/>
          </a:xfrm>
          <a:prstGeom prst="rect">
            <a:avLst/>
          </a:prstGeom>
        </p:spPr>
      </p:pic>
      <p:sp>
        <p:nvSpPr>
          <p:cNvPr id="28" name="사각형: 둥근 모서리 5">
            <a:extLst>
              <a:ext uri="{FF2B5EF4-FFF2-40B4-BE49-F238E27FC236}">
                <a16:creationId xmlns:a16="http://schemas.microsoft.com/office/drawing/2014/main" id="{A912FE93-5ED1-491B-9E1E-6E4E3504EE6B}"/>
              </a:ext>
            </a:extLst>
          </p:cNvPr>
          <p:cNvSpPr/>
          <p:nvPr/>
        </p:nvSpPr>
        <p:spPr>
          <a:xfrm>
            <a:off x="3074351" y="152657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D2E2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나무</a:t>
            </a:r>
            <a:endParaRPr lang="en-US" altLang="ko-KR" b="1" dirty="0">
              <a:solidFill>
                <a:srgbClr val="2D2E2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E2F58026-1E22-4792-B776-43E65FFCEE8F}"/>
              </a:ext>
            </a:extLst>
          </p:cNvPr>
          <p:cNvSpPr/>
          <p:nvPr/>
        </p:nvSpPr>
        <p:spPr>
          <a:xfrm>
            <a:off x="8064815" y="1527913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FD1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D2E2F"/>
                </a:solidFill>
                <a:latin typeface="PureunJeonnam" panose="020B0503000000000000" pitchFamily="50" charset="-127"/>
                <a:ea typeface="PureunJeonnam" panose="020B0503000000000000" pitchFamily="50" charset="-127"/>
              </a:rPr>
              <a:t>숲</a:t>
            </a:r>
            <a:endParaRPr lang="en-US" altLang="ko-KR" b="1" dirty="0">
              <a:solidFill>
                <a:srgbClr val="2D2E2F"/>
              </a:solidFill>
              <a:latin typeface="PureunJeonnam" panose="020B0503000000000000" pitchFamily="50" charset="-127"/>
              <a:ea typeface="PureunJeonnam" panose="020B0503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C408819-8D4D-4D8D-B244-CCF6D0BB7271}"/>
              </a:ext>
            </a:extLst>
          </p:cNvPr>
          <p:cNvSpPr/>
          <p:nvPr/>
        </p:nvSpPr>
        <p:spPr>
          <a:xfrm>
            <a:off x="1600749" y="49931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A359D2-9CD7-4D30-9FFA-722DAABAA98C}"/>
              </a:ext>
            </a:extLst>
          </p:cNvPr>
          <p:cNvSpPr txBox="1"/>
          <p:nvPr/>
        </p:nvSpPr>
        <p:spPr>
          <a:xfrm>
            <a:off x="1901427" y="4903220"/>
            <a:ext cx="304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팀의 능력은 곧 선수 개개인 능력의 합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C9CCB90-4C8D-4862-8930-B34964C5A58B}"/>
              </a:ext>
            </a:extLst>
          </p:cNvPr>
          <p:cNvSpPr/>
          <p:nvPr/>
        </p:nvSpPr>
        <p:spPr>
          <a:xfrm>
            <a:off x="1600749" y="532301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D4C12B-F80B-4BBA-ADA1-8834F4D70C67}"/>
              </a:ext>
            </a:extLst>
          </p:cNvPr>
          <p:cNvSpPr txBox="1"/>
          <p:nvPr/>
        </p:nvSpPr>
        <p:spPr>
          <a:xfrm>
            <a:off x="1901426" y="5233080"/>
            <a:ext cx="419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팀별 성적이 아닌 선수 각각의 득점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등을 따로 예측한 뒤 소속 팀별로 합산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787807E-4828-4512-9832-A98C0064CF9A}"/>
              </a:ext>
            </a:extLst>
          </p:cNvPr>
          <p:cNvSpPr/>
          <p:nvPr/>
        </p:nvSpPr>
        <p:spPr>
          <a:xfrm>
            <a:off x="6631692" y="499449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05E8F1-5D7F-4D60-A968-5E45C23A2D3F}"/>
              </a:ext>
            </a:extLst>
          </p:cNvPr>
          <p:cNvSpPr txBox="1"/>
          <p:nvPr/>
        </p:nvSpPr>
        <p:spPr>
          <a:xfrm>
            <a:off x="6932370" y="4904560"/>
            <a:ext cx="40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개별 선수의 능력은 소속 팀으로부터 영향을 받은 것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A2B91CC-1749-4E58-A841-43EE881F4913}"/>
              </a:ext>
            </a:extLst>
          </p:cNvPr>
          <p:cNvSpPr/>
          <p:nvPr/>
        </p:nvSpPr>
        <p:spPr>
          <a:xfrm>
            <a:off x="6631692" y="5324355"/>
            <a:ext cx="92325" cy="92325"/>
          </a:xfrm>
          <a:prstGeom prst="ellipse">
            <a:avLst/>
          </a:prstGeom>
          <a:noFill/>
          <a:ln w="38100">
            <a:solidFill>
              <a:srgbClr val="5F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57EED-C3C8-4053-9F86-A3025F6EDF64}"/>
              </a:ext>
            </a:extLst>
          </p:cNvPr>
          <p:cNvSpPr txBox="1"/>
          <p:nvPr/>
        </p:nvSpPr>
        <p:spPr>
          <a:xfrm>
            <a:off x="6932369" y="5234420"/>
            <a:ext cx="335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처음부터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변수로 팀별 설명변수를 두고 한번에 팀별 승률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타율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방어율 예측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23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</Words>
  <Application>Microsoft Office PowerPoint</Application>
  <PresentationFormat>와이드스크린</PresentationFormat>
  <Paragraphs>264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PureunJeonnam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김내히</dc:creator>
  <cp:lastModifiedBy>김 내히</cp:lastModifiedBy>
  <cp:revision>112</cp:revision>
  <dcterms:created xsi:type="dcterms:W3CDTF">2018-10-06T07:20:02Z</dcterms:created>
  <dcterms:modified xsi:type="dcterms:W3CDTF">2020-08-08T01:28:06Z</dcterms:modified>
</cp:coreProperties>
</file>